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373" autoAdjust="0"/>
  </p:normalViewPr>
  <p:slideViewPr>
    <p:cSldViewPr snapToGrid="0" snapToObjects="1">
      <p:cViewPr>
        <p:scale>
          <a:sx n="66" d="100"/>
          <a:sy n="66" d="100"/>
        </p:scale>
        <p:origin x="-2536" y="88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4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9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4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9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6D6E-360F-E84D-A91E-700DB9D05B1C}" type="datetimeFigureOut">
              <a:rPr lang="en-US" smtClean="0"/>
              <a:t>4/30/19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0F65-8207-B446-961B-5EDAECFD0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kchong 1 Gr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" y="2816780"/>
            <a:ext cx="6761480" cy="5071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04" y="7887890"/>
            <a:ext cx="676148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A </a:t>
            </a:r>
            <a:r>
              <a:rPr lang="en-US" sz="1200" dirty="0">
                <a:latin typeface="Arial Narrow"/>
                <a:cs typeface="Arial Narrow"/>
              </a:rPr>
              <a:t>new foliar fertilizer formulation can accelerate </a:t>
            </a:r>
            <a:r>
              <a:rPr lang="en-US" sz="1200" dirty="0" smtClean="0">
                <a:latin typeface="Arial Narrow"/>
                <a:cs typeface="Arial Narrow"/>
              </a:rPr>
              <a:t>the growth </a:t>
            </a:r>
            <a:r>
              <a:rPr lang="en-US" sz="1200" dirty="0">
                <a:latin typeface="Arial Narrow"/>
                <a:cs typeface="Arial Narrow"/>
              </a:rPr>
              <a:t>of </a:t>
            </a:r>
            <a:r>
              <a:rPr lang="en-US" sz="1200" dirty="0" err="1">
                <a:latin typeface="Arial Narrow"/>
                <a:cs typeface="Arial Narrow"/>
              </a:rPr>
              <a:t>Pakchong</a:t>
            </a:r>
            <a:r>
              <a:rPr lang="en-US" sz="1200" dirty="0">
                <a:latin typeface="Arial Narrow"/>
                <a:cs typeface="Arial Narrow"/>
              </a:rPr>
              <a:t> 1, also popularly called Super Napier, up to 15 feet </a:t>
            </a:r>
            <a:r>
              <a:rPr lang="en-US" sz="1200" dirty="0" smtClean="0">
                <a:latin typeface="Arial Narrow"/>
                <a:cs typeface="Arial Narrow"/>
              </a:rPr>
              <a:t>tall in </a:t>
            </a:r>
            <a:r>
              <a:rPr lang="en-US" sz="1200" dirty="0">
                <a:latin typeface="Arial Narrow"/>
                <a:cs typeface="Arial Narrow"/>
              </a:rPr>
              <a:t>just 70 days from </a:t>
            </a:r>
            <a:r>
              <a:rPr lang="en-US" sz="1200" dirty="0" smtClean="0">
                <a:latin typeface="Arial Narrow"/>
                <a:cs typeface="Arial Narrow"/>
              </a:rPr>
              <a:t>planting.   </a:t>
            </a:r>
            <a:r>
              <a:rPr lang="en-US" sz="1200" dirty="0">
                <a:latin typeface="Arial Narrow"/>
                <a:cs typeface="Arial Narrow"/>
              </a:rPr>
              <a:t>And the amazing part is that the yield can </a:t>
            </a:r>
            <a:r>
              <a:rPr lang="en-US" sz="1200" dirty="0" smtClean="0">
                <a:latin typeface="Arial Narrow"/>
                <a:cs typeface="Arial Narrow"/>
              </a:rPr>
              <a:t>be more </a:t>
            </a:r>
            <a:r>
              <a:rPr lang="en-US" sz="1200" dirty="0">
                <a:latin typeface="Arial Narrow"/>
                <a:cs typeface="Arial Narrow"/>
              </a:rPr>
              <a:t>than </a:t>
            </a:r>
            <a:r>
              <a:rPr lang="en-US" sz="1200" u="sng" dirty="0">
                <a:latin typeface="Arial Narrow"/>
                <a:cs typeface="Arial Narrow"/>
              </a:rPr>
              <a:t>a thousand tons </a:t>
            </a:r>
            <a:r>
              <a:rPr lang="en-US" sz="1200" dirty="0">
                <a:latin typeface="Arial Narrow"/>
                <a:cs typeface="Arial Narrow"/>
              </a:rPr>
              <a:t>of herbage per hectare in just one </a:t>
            </a:r>
            <a:r>
              <a:rPr lang="en-US" sz="1200" dirty="0" smtClean="0">
                <a:latin typeface="Arial Narrow"/>
                <a:cs typeface="Arial Narrow"/>
              </a:rPr>
              <a:t>cutting. The </a:t>
            </a:r>
            <a:r>
              <a:rPr lang="en-US" sz="1200" dirty="0">
                <a:latin typeface="Arial Narrow"/>
                <a:cs typeface="Arial Narrow"/>
              </a:rPr>
              <a:t>new liquid foliar fertilizer, called </a:t>
            </a:r>
            <a:r>
              <a:rPr lang="en-US" sz="1200" b="1" dirty="0">
                <a:latin typeface="Arial Narrow"/>
                <a:cs typeface="Arial Narrow"/>
              </a:rPr>
              <a:t>VB Tall</a:t>
            </a:r>
            <a:r>
              <a:rPr lang="en-US" sz="1200" dirty="0">
                <a:latin typeface="Arial Narrow"/>
                <a:cs typeface="Arial Narrow"/>
              </a:rPr>
              <a:t>, is a formulation of Alfonso </a:t>
            </a:r>
            <a:r>
              <a:rPr lang="en-US" sz="1200" dirty="0" smtClean="0">
                <a:latin typeface="Arial Narrow"/>
                <a:cs typeface="Arial Narrow"/>
              </a:rPr>
              <a:t>G. </a:t>
            </a:r>
            <a:r>
              <a:rPr lang="en-US" sz="1200" dirty="0" err="1" smtClean="0">
                <a:latin typeface="Arial Narrow"/>
                <a:cs typeface="Arial Narrow"/>
              </a:rPr>
              <a:t>Puyat</a:t>
            </a:r>
            <a:r>
              <a:rPr lang="en-US" sz="1200" dirty="0" smtClean="0">
                <a:latin typeface="Arial Narrow"/>
                <a:cs typeface="Arial Narrow"/>
              </a:rPr>
              <a:t> </a:t>
            </a:r>
            <a:r>
              <a:rPr lang="en-US" sz="1200" dirty="0">
                <a:latin typeface="Arial Narrow"/>
                <a:cs typeface="Arial Narrow"/>
              </a:rPr>
              <a:t>who has been doing a lot of research on plant growth </a:t>
            </a:r>
            <a:r>
              <a:rPr lang="en-US" sz="1200" dirty="0" smtClean="0">
                <a:latin typeface="Arial Narrow"/>
                <a:cs typeface="Arial Narrow"/>
              </a:rPr>
              <a:t>accelerators. Earlier</a:t>
            </a:r>
            <a:r>
              <a:rPr lang="en-US" sz="1200" dirty="0">
                <a:latin typeface="Arial Narrow"/>
                <a:cs typeface="Arial Narrow"/>
              </a:rPr>
              <a:t>, he invented the </a:t>
            </a:r>
            <a:r>
              <a:rPr lang="en-US" sz="1200" dirty="0" smtClean="0">
                <a:latin typeface="Arial Narrow"/>
                <a:cs typeface="Arial Narrow"/>
              </a:rPr>
              <a:t>‘Power </a:t>
            </a:r>
            <a:r>
              <a:rPr lang="en-US" sz="1200" dirty="0">
                <a:latin typeface="Arial Narrow"/>
                <a:cs typeface="Arial Narrow"/>
              </a:rPr>
              <a:t>Grower </a:t>
            </a:r>
            <a:r>
              <a:rPr lang="en-US" sz="1200" dirty="0" smtClean="0">
                <a:latin typeface="Arial Narrow"/>
                <a:cs typeface="Arial Narrow"/>
              </a:rPr>
              <a:t>Combo’ </a:t>
            </a:r>
            <a:r>
              <a:rPr lang="en-US" sz="1200" dirty="0">
                <a:latin typeface="Arial Narrow"/>
                <a:cs typeface="Arial Narrow"/>
              </a:rPr>
              <a:t>and </a:t>
            </a:r>
            <a:r>
              <a:rPr lang="en-US" sz="1200" dirty="0" smtClean="0">
                <a:latin typeface="Arial Narrow"/>
                <a:cs typeface="Arial Narrow"/>
              </a:rPr>
              <a:t>the’ </a:t>
            </a:r>
            <a:r>
              <a:rPr lang="en-US" sz="1200" dirty="0">
                <a:latin typeface="Arial Narrow"/>
                <a:cs typeface="Arial Narrow"/>
              </a:rPr>
              <a:t>Heavy </a:t>
            </a:r>
            <a:r>
              <a:rPr lang="en-US" sz="1200" dirty="0" smtClean="0">
                <a:latin typeface="Arial Narrow"/>
                <a:cs typeface="Arial Narrow"/>
              </a:rPr>
              <a:t>Weight Tandem’ </a:t>
            </a:r>
            <a:r>
              <a:rPr lang="en-US" sz="1200" dirty="0">
                <a:latin typeface="Arial Narrow"/>
                <a:cs typeface="Arial Narrow"/>
              </a:rPr>
              <a:t>which have become popular with farmers because of their </a:t>
            </a:r>
            <a:r>
              <a:rPr lang="en-US" sz="1200" dirty="0" smtClean="0">
                <a:latin typeface="Arial Narrow"/>
                <a:cs typeface="Arial Narrow"/>
              </a:rPr>
              <a:t>efficacy in </a:t>
            </a:r>
            <a:r>
              <a:rPr lang="en-US" sz="1200" dirty="0">
                <a:latin typeface="Arial Narrow"/>
                <a:cs typeface="Arial Narrow"/>
              </a:rPr>
              <a:t>accelerating the growth of various crops that also results in much </a:t>
            </a:r>
            <a:r>
              <a:rPr lang="en-US" sz="1200" dirty="0" smtClean="0">
                <a:latin typeface="Arial Narrow"/>
                <a:cs typeface="Arial Narrow"/>
              </a:rPr>
              <a:t>higher yields.  Rodrigo </a:t>
            </a:r>
            <a:r>
              <a:rPr lang="en-US" sz="1200" dirty="0">
                <a:latin typeface="Arial Narrow"/>
                <a:cs typeface="Arial Narrow"/>
              </a:rPr>
              <a:t>B. </a:t>
            </a:r>
            <a:r>
              <a:rPr lang="en-US" sz="1200" dirty="0" err="1">
                <a:latin typeface="Arial Narrow"/>
                <a:cs typeface="Arial Narrow"/>
              </a:rPr>
              <a:t>España</a:t>
            </a:r>
            <a:r>
              <a:rPr lang="en-US" sz="1200" dirty="0">
                <a:latin typeface="Arial Narrow"/>
                <a:cs typeface="Arial Narrow"/>
              </a:rPr>
              <a:t>, an accredited researcher of the Fertilizer and </a:t>
            </a:r>
            <a:r>
              <a:rPr lang="en-US" sz="1200" dirty="0" smtClean="0">
                <a:latin typeface="Arial Narrow"/>
                <a:cs typeface="Arial Narrow"/>
              </a:rPr>
              <a:t>Pesticide Authority </a:t>
            </a:r>
            <a:r>
              <a:rPr lang="en-US" sz="1200" dirty="0">
                <a:latin typeface="Arial Narrow"/>
                <a:cs typeface="Arial Narrow"/>
              </a:rPr>
              <a:t>(FPA), conducted the research on the efficacy of </a:t>
            </a:r>
            <a:r>
              <a:rPr lang="en-US" sz="1200" b="1" dirty="0">
                <a:latin typeface="Arial Narrow"/>
                <a:cs typeface="Arial Narrow"/>
              </a:rPr>
              <a:t>VB Tall</a:t>
            </a:r>
            <a:r>
              <a:rPr lang="en-US" sz="1200" dirty="0">
                <a:latin typeface="Arial Narrow"/>
                <a:cs typeface="Arial Narrow"/>
              </a:rPr>
              <a:t> on </a:t>
            </a:r>
            <a:r>
              <a:rPr lang="en-US" sz="1200" dirty="0" smtClean="0">
                <a:latin typeface="Arial Narrow"/>
                <a:cs typeface="Arial Narrow"/>
              </a:rPr>
              <a:t>Super Napier </a:t>
            </a:r>
            <a:r>
              <a:rPr lang="en-US" sz="1200" dirty="0">
                <a:latin typeface="Arial Narrow"/>
                <a:cs typeface="Arial Narrow"/>
              </a:rPr>
              <a:t>in his research station in </a:t>
            </a:r>
            <a:r>
              <a:rPr lang="en-US" sz="1200" dirty="0" err="1">
                <a:latin typeface="Arial Narrow"/>
                <a:cs typeface="Arial Narrow"/>
              </a:rPr>
              <a:t>Brgy</a:t>
            </a:r>
            <a:r>
              <a:rPr lang="en-US" sz="1200" dirty="0">
                <a:latin typeface="Arial Narrow"/>
                <a:cs typeface="Arial Narrow"/>
              </a:rPr>
              <a:t>. San Jose, General Santos City.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6797"/>
              </p:ext>
            </p:extLst>
          </p:nvPr>
        </p:nvGraphicFramePr>
        <p:xfrm>
          <a:off x="156633" y="327580"/>
          <a:ext cx="6544734" cy="19303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90789"/>
                <a:gridCol w="1090789"/>
                <a:gridCol w="1090789"/>
                <a:gridCol w="1090789"/>
                <a:gridCol w="1090789"/>
                <a:gridCol w="1090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Biomass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Cellulose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Hemi cellulose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Lignin/</a:t>
                      </a:r>
                      <a:r>
                        <a:rPr lang="en-US" sz="1400" dirty="0" err="1" smtClean="0"/>
                        <a:t>Insolubles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C6 Glucose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C5 Xylose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Kg/Dry 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Kg/Dry</a:t>
                      </a:r>
                      <a:r>
                        <a:rPr lang="en-US" sz="1200" baseline="0" dirty="0" smtClean="0"/>
                        <a:t> 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Kg/Dry 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Kg/Dry Ton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Kg/Dry Ton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Pakchong</a:t>
                      </a:r>
                      <a:r>
                        <a:rPr lang="en-US" sz="1200" dirty="0" smtClean="0"/>
                        <a:t> 1 Super Napier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02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828499"/>
            <a:ext cx="6172200" cy="1651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Bernard MT Condensed"/>
                <a:cs typeface="Bernard MT Condensed"/>
              </a:rPr>
              <a:t>Two Technology Providers</a:t>
            </a:r>
            <a:endParaRPr lang="en-US" sz="2800" dirty="0">
              <a:solidFill>
                <a:srgbClr val="3366FF"/>
              </a:solidFill>
              <a:latin typeface="Bernard MT Condensed"/>
              <a:cs typeface="Bernard MT Condensed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2159001"/>
            <a:ext cx="6172200" cy="32427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 Narrow"/>
                <a:cs typeface="Arial Narrow"/>
              </a:rPr>
              <a:t>AMG Energy, Melbourne, FL, utilizes a dry catalyst [Kaolin] to break down the cellulose in a rapid 30-minute process at only 100˚ F. However, they do not evidence a method for separating C5 and C6 sugars.  They are under financed and will require more support to fulfill our requirements.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latin typeface="Arial Narrow"/>
                <a:cs typeface="Arial Narrow"/>
              </a:rPr>
              <a:t>Sweetwater Energy, Rochester, NY has had much better backing from VC and state (Minnesota) support for a major pilot plant in a Forestry application.  The feedstock is first mixed and soaked with water and dilute acid.  This pretreatment yields </a:t>
            </a:r>
            <a:r>
              <a:rPr lang="en-US" sz="1400" dirty="0" err="1" smtClean="0">
                <a:latin typeface="Arial Narrow"/>
                <a:cs typeface="Arial Narrow"/>
              </a:rPr>
              <a:t>lignocellulosic</a:t>
            </a:r>
            <a:r>
              <a:rPr lang="en-US" sz="1400" dirty="0" smtClean="0">
                <a:latin typeface="Arial Narrow"/>
                <a:cs typeface="Arial Narrow"/>
              </a:rPr>
              <a:t> derived sugars and minimal fermentation inhibitors.  The </a:t>
            </a:r>
            <a:r>
              <a:rPr lang="en-US" sz="1400" dirty="0" err="1" smtClean="0">
                <a:latin typeface="Arial Narrow"/>
                <a:cs typeface="Arial Narrow"/>
              </a:rPr>
              <a:t>lignocellulosic</a:t>
            </a:r>
            <a:r>
              <a:rPr lang="en-US" sz="1400" dirty="0" smtClean="0">
                <a:latin typeface="Arial Narrow"/>
                <a:cs typeface="Arial Narrow"/>
              </a:rPr>
              <a:t> stream is separated from the clean lignin product.  The pretreated material, either C6-rich or as a C5/C6 mixed sugar blend, is sent to an enzymatic hydrolysis stage.  Sweetwater has the ability to separate the cellulosic-derived C5 rich stream </a:t>
            </a:r>
            <a:r>
              <a:rPr lang="mr-IN" sz="1400" dirty="0" smtClean="0">
                <a:latin typeface="Arial Narrow"/>
                <a:cs typeface="Arial Narrow"/>
              </a:rPr>
              <a:t>–</a:t>
            </a:r>
            <a:r>
              <a:rPr lang="en-US" sz="1400" dirty="0" smtClean="0">
                <a:latin typeface="Arial Narrow"/>
                <a:cs typeface="Arial Narrow"/>
              </a:rPr>
              <a:t> or the C5/C6 blended </a:t>
            </a:r>
            <a:r>
              <a:rPr lang="en-US" sz="1400" dirty="0" err="1" smtClean="0">
                <a:latin typeface="Arial Narrow"/>
                <a:cs typeface="Arial Narrow"/>
              </a:rPr>
              <a:t>hydrolysate</a:t>
            </a:r>
            <a:r>
              <a:rPr lang="en-US" sz="1400" dirty="0" smtClean="0">
                <a:latin typeface="Arial Narrow"/>
                <a:cs typeface="Arial Narrow"/>
              </a:rPr>
              <a:t> can be prepared for enzymatic hydrolysis.  Uniquely, their proprietary technology allows for blended C5/C6 sugar streams or isolated C5 and C6 streams.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1947333" y="0"/>
            <a:ext cx="3321794" cy="1318764"/>
          </a:xfrm>
          <a:prstGeom prst="notched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Convert Cellulose to C5 / C6 Sugars and Lignin</a:t>
            </a:r>
            <a:endParaRPr lang="en-US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pic>
        <p:nvPicPr>
          <p:cNvPr id="10" name="Picture 9" descr="Screen Shot 2019-04-30 at 19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511800"/>
            <a:ext cx="64008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8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30 at 19.58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60188"/>
            <a:ext cx="6299200" cy="4127500"/>
          </a:xfrm>
          <a:prstGeom prst="rect">
            <a:avLst/>
          </a:prstGeom>
        </p:spPr>
      </p:pic>
      <p:pic>
        <p:nvPicPr>
          <p:cNvPr id="5" name="Picture 4" descr="Screen Shot 2019-04-30 at 20.0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768"/>
            <a:ext cx="6858000" cy="14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3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30 at 20.0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052"/>
            <a:ext cx="6858000" cy="731212"/>
          </a:xfrm>
          <a:prstGeom prst="rect">
            <a:avLst/>
          </a:prstGeom>
        </p:spPr>
      </p:pic>
      <p:pic>
        <p:nvPicPr>
          <p:cNvPr id="5" name="Picture 4" descr="Screen Shot 2019-04-30 at 20.00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0" y="1476264"/>
            <a:ext cx="6858000" cy="1751308"/>
          </a:xfrm>
          <a:prstGeom prst="rect">
            <a:avLst/>
          </a:prstGeom>
        </p:spPr>
      </p:pic>
      <p:pic>
        <p:nvPicPr>
          <p:cNvPr id="6" name="Picture 5" descr="Screen Shot 2019-04-30 at 20.01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0" y="3227572"/>
            <a:ext cx="6858000" cy="2369127"/>
          </a:xfrm>
          <a:prstGeom prst="rect">
            <a:avLst/>
          </a:prstGeom>
        </p:spPr>
      </p:pic>
      <p:pic>
        <p:nvPicPr>
          <p:cNvPr id="7" name="Picture 6" descr="Screen Shot 2019-04-30 at 20.01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0" y="5596699"/>
            <a:ext cx="6858000" cy="27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30 at 20.01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2" y="1159899"/>
            <a:ext cx="6858000" cy="3026499"/>
          </a:xfrm>
          <a:prstGeom prst="rect">
            <a:avLst/>
          </a:prstGeom>
        </p:spPr>
      </p:pic>
      <p:pic>
        <p:nvPicPr>
          <p:cNvPr id="5" name="Picture 4" descr="Screen Shot 2019-04-30 at 20.00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92"/>
            <a:ext cx="6858000" cy="731212"/>
          </a:xfrm>
          <a:prstGeom prst="rect">
            <a:avLst/>
          </a:prstGeom>
        </p:spPr>
      </p:pic>
      <p:pic>
        <p:nvPicPr>
          <p:cNvPr id="6" name="Picture 5" descr="Screen Shot 2019-04-30 at 20.01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2" y="4186398"/>
            <a:ext cx="6858000" cy="953354"/>
          </a:xfrm>
          <a:prstGeom prst="rect">
            <a:avLst/>
          </a:prstGeom>
        </p:spPr>
      </p:pic>
      <p:pic>
        <p:nvPicPr>
          <p:cNvPr id="7" name="Picture 6" descr="Screen Shot 2019-04-30 at 20.13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4" y="5139752"/>
            <a:ext cx="63627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30 at 20.1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31800"/>
            <a:ext cx="6337300" cy="4267200"/>
          </a:xfrm>
          <a:prstGeom prst="rect">
            <a:avLst/>
          </a:prstGeom>
        </p:spPr>
      </p:pic>
      <p:pic>
        <p:nvPicPr>
          <p:cNvPr id="5" name="Picture 4" descr="Screen Shot 2019-04-30 at 20.1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105356"/>
            <a:ext cx="6324600" cy="4152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333" y="8763000"/>
            <a:ext cx="5833534" cy="431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1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30 at 20.1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" y="300567"/>
            <a:ext cx="6261100" cy="3873500"/>
          </a:xfrm>
          <a:prstGeom prst="rect">
            <a:avLst/>
          </a:prstGeom>
        </p:spPr>
      </p:pic>
      <p:pic>
        <p:nvPicPr>
          <p:cNvPr id="5" name="Picture 4" descr="Screen Shot 2019-04-30 at 20.17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728633"/>
            <a:ext cx="62611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30 at 20.18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03200"/>
            <a:ext cx="6197600" cy="3289300"/>
          </a:xfrm>
          <a:prstGeom prst="rect">
            <a:avLst/>
          </a:prstGeom>
        </p:spPr>
      </p:pic>
      <p:pic>
        <p:nvPicPr>
          <p:cNvPr id="5" name="Picture 4" descr="Screen Shot 2019-04-30 at 20.2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00"/>
            <a:ext cx="6858000" cy="3203692"/>
          </a:xfrm>
          <a:prstGeom prst="rect">
            <a:avLst/>
          </a:prstGeom>
        </p:spPr>
      </p:pic>
      <p:pic>
        <p:nvPicPr>
          <p:cNvPr id="6" name="Picture 5" descr="Screen Shot 2019-04-30 at 20.21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9868"/>
            <a:ext cx="6858000" cy="34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7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428</Words>
  <Application>Microsoft Macintosh PowerPoint</Application>
  <PresentationFormat>A4 Paper (210x297 mm)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Two Technology Providers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LFTR Energy (IOM)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R. Langworth</dc:creator>
  <cp:lastModifiedBy>George R. Langworth</cp:lastModifiedBy>
  <cp:revision>5</cp:revision>
  <dcterms:created xsi:type="dcterms:W3CDTF">2019-04-30T23:23:16Z</dcterms:created>
  <dcterms:modified xsi:type="dcterms:W3CDTF">2019-05-01T00:35:44Z</dcterms:modified>
</cp:coreProperties>
</file>