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  <p:sldId id="280" r:id="rId10"/>
    <p:sldId id="281" r:id="rId11"/>
    <p:sldId id="271" r:id="rId12"/>
    <p:sldId id="279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906" autoAdjust="0"/>
  </p:normalViewPr>
  <p:slideViewPr>
    <p:cSldViewPr snapToGrid="0" snapToObjects="1">
      <p:cViewPr>
        <p:scale>
          <a:sx n="75" d="100"/>
          <a:sy n="75" d="100"/>
        </p:scale>
        <p:origin x="-2960" y="8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6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1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6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1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7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7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ACA0-23ED-5E49-AF82-EDF8181642D6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94D7F-A4B6-CE4C-A0C0-15CE70390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4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7" Type="http://schemas.openxmlformats.org/officeDocument/2006/relationships/image" Target="../media/image9.jp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g"/><Relationship Id="rId8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000955"/>
            <a:ext cx="5829300" cy="43957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nard MT Condensed"/>
                <a:cs typeface="Bernard MT Condensed"/>
              </a:rPr>
              <a:t>Local</a:t>
            </a:r>
            <a:br>
              <a:rPr lang="en-US" dirty="0" smtClean="0">
                <a:latin typeface="Bernard MT Condensed"/>
                <a:cs typeface="Bernard MT Condensed"/>
              </a:rPr>
            </a:br>
            <a:r>
              <a:rPr lang="en-US" dirty="0" smtClean="0">
                <a:latin typeface="Bernard MT Condensed"/>
                <a:cs typeface="Bernard MT Condensed"/>
              </a:rPr>
              <a:t>Beneficiation</a:t>
            </a:r>
            <a:br>
              <a:rPr lang="en-US" dirty="0" smtClean="0">
                <a:latin typeface="Bernard MT Condensed"/>
                <a:cs typeface="Bernard MT Condensed"/>
              </a:rPr>
            </a:br>
            <a:r>
              <a:rPr lang="en-US" dirty="0" smtClean="0">
                <a:latin typeface="Bernard MT Condensed"/>
                <a:cs typeface="Bernard MT Condensed"/>
              </a:rPr>
              <a:t>Program</a:t>
            </a:r>
            <a:br>
              <a:rPr lang="en-US" dirty="0" smtClean="0">
                <a:latin typeface="Bernard MT Condensed"/>
                <a:cs typeface="Bernard MT Condensed"/>
              </a:rPr>
            </a:br>
            <a:r>
              <a:rPr lang="en-US" dirty="0" smtClean="0">
                <a:latin typeface="Bernard MT Condensed"/>
                <a:cs typeface="Bernard MT Condensed"/>
              </a:rPr>
              <a:t/>
            </a:r>
            <a:br>
              <a:rPr lang="en-US" dirty="0" smtClean="0">
                <a:latin typeface="Bernard MT Condensed"/>
                <a:cs typeface="Bernard MT Condensed"/>
              </a:rPr>
            </a:br>
            <a:r>
              <a:rPr lang="en-US" dirty="0" smtClean="0">
                <a:latin typeface="Bernard MT Condensed"/>
                <a:cs typeface="Bernard MT Condensed"/>
              </a:rPr>
              <a:t/>
            </a:r>
            <a:br>
              <a:rPr lang="en-US" dirty="0" smtClean="0">
                <a:latin typeface="Bernard MT Condensed"/>
                <a:cs typeface="Bernard MT Condensed"/>
              </a:rPr>
            </a:br>
            <a:r>
              <a:rPr lang="en-US" sz="6700" dirty="0" smtClean="0">
                <a:solidFill>
                  <a:srgbClr val="FF3300"/>
                </a:solidFill>
                <a:latin typeface="Bernard MT Condensed"/>
                <a:cs typeface="Bernard MT Condensed"/>
              </a:rPr>
              <a:t>I</a:t>
            </a:r>
            <a:r>
              <a:rPr lang="en-US" sz="6700" dirty="0" smtClean="0">
                <a:solidFill>
                  <a:srgbClr val="660066"/>
                </a:solidFill>
                <a:latin typeface="Bernard MT Condensed"/>
                <a:cs typeface="Bernard MT Condensed"/>
              </a:rPr>
              <a:t> </a:t>
            </a:r>
            <a:r>
              <a:rPr lang="en-US" sz="6700" dirty="0" smtClean="0">
                <a:solidFill>
                  <a:srgbClr val="002060"/>
                </a:solidFill>
                <a:latin typeface="Bernard MT Condensed"/>
                <a:cs typeface="Bernard MT Condensed"/>
              </a:rPr>
              <a:t>N</a:t>
            </a:r>
            <a:r>
              <a:rPr lang="en-US" sz="6700" dirty="0">
                <a:solidFill>
                  <a:schemeClr val="bg1"/>
                </a:solidFill>
                <a:latin typeface="Bernard MT Condensed"/>
                <a:cs typeface="Bernard MT Condensed"/>
              </a:rPr>
              <a:t> </a:t>
            </a:r>
            <a:r>
              <a:rPr lang="en-US" sz="6700" dirty="0" smtClean="0">
                <a:solidFill>
                  <a:srgbClr val="00B050"/>
                </a:solidFill>
                <a:latin typeface="Bernard MT Condensed"/>
                <a:cs typeface="Bernard MT Condensed"/>
              </a:rPr>
              <a:t>D</a:t>
            </a:r>
            <a:r>
              <a:rPr lang="en-US" sz="6700" dirty="0" smtClean="0">
                <a:solidFill>
                  <a:srgbClr val="660066"/>
                </a:solidFill>
                <a:latin typeface="Bernard MT Condensed"/>
                <a:cs typeface="Bernard MT Condensed"/>
              </a:rPr>
              <a:t> </a:t>
            </a:r>
            <a:r>
              <a:rPr lang="en-US" sz="6700" dirty="0" smtClean="0">
                <a:solidFill>
                  <a:srgbClr val="FF3300"/>
                </a:solidFill>
                <a:latin typeface="Bernard MT Condensed"/>
                <a:cs typeface="Bernard MT Condensed"/>
              </a:rPr>
              <a:t>I</a:t>
            </a:r>
            <a:r>
              <a:rPr lang="en-US" sz="6700" dirty="0" smtClean="0">
                <a:solidFill>
                  <a:srgbClr val="660066"/>
                </a:solidFill>
                <a:latin typeface="Bernard MT Condensed"/>
                <a:cs typeface="Bernard MT Condensed"/>
              </a:rPr>
              <a:t> </a:t>
            </a:r>
            <a:r>
              <a:rPr lang="en-US" sz="6700" dirty="0" smtClean="0">
                <a:solidFill>
                  <a:srgbClr val="002060"/>
                </a:solidFill>
                <a:latin typeface="Bernard MT Condensed"/>
                <a:cs typeface="Bernard MT Condensed"/>
              </a:rPr>
              <a:t>A</a:t>
            </a:r>
            <a:endParaRPr lang="en-US" dirty="0">
              <a:solidFill>
                <a:srgbClr val="002060"/>
              </a:solidFill>
              <a:latin typeface="Bernard MT Condensed"/>
              <a:cs typeface="Bernard MT Condense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6796619"/>
            <a:ext cx="5314950" cy="253153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Kunstler Script" pitchFamily="66" charset="0"/>
                <a:cs typeface="Arial Narrow"/>
              </a:rPr>
              <a:t>A Partnership between Technology and Its Host Country Work Force</a:t>
            </a:r>
            <a:endParaRPr lang="en-US" sz="4000" b="1" dirty="0">
              <a:solidFill>
                <a:srgbClr val="0000FF"/>
              </a:solidFill>
              <a:latin typeface="Kunstler Script" pitchFamily="66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80276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15 at 16.13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75"/>
            <a:ext cx="6858000" cy="3960863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pic>
        <p:nvPicPr>
          <p:cNvPr id="5" name="Picture 4" descr="Screen Shot 2018-02-15 at 16.1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114"/>
            <a:ext cx="6858000" cy="3994608"/>
          </a:xfrm>
          <a:prstGeom prst="rect">
            <a:avLst/>
          </a:prstGeom>
          <a:ln w="5715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41624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474133" y="230013"/>
            <a:ext cx="3321794" cy="1318764"/>
          </a:xfrm>
          <a:prstGeom prst="notched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Narrow"/>
                <a:cs typeface="Arial Narrow"/>
              </a:rPr>
              <a:t>Convert Highly-branched Naphtha to Elastomer feedstocks for Synthetic Rubbers</a:t>
            </a:r>
            <a:endParaRPr lang="en-US" sz="1600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267" y="2015063"/>
            <a:ext cx="5740400" cy="574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Arial Narrow"/>
                <a:cs typeface="Arial Narrow"/>
              </a:rPr>
              <a:t>Our custom-tailored </a:t>
            </a:r>
            <a:r>
              <a:rPr lang="en-US" sz="1400" i="1" cap="small" dirty="0">
                <a:latin typeface="Arial Narrow"/>
                <a:cs typeface="Arial Narrow"/>
              </a:rPr>
              <a:t>Elastomeric Plastic Facility</a:t>
            </a:r>
            <a:r>
              <a:rPr lang="en-US" sz="1400" dirty="0">
                <a:latin typeface="Arial Narrow"/>
                <a:cs typeface="Arial Narrow"/>
              </a:rPr>
              <a:t> is expected to be capable of producing </a:t>
            </a:r>
            <a:r>
              <a:rPr lang="en-US" sz="1400" i="1" dirty="0">
                <a:latin typeface="Arial Narrow"/>
                <a:cs typeface="Arial Narrow"/>
              </a:rPr>
              <a:t>circa</a:t>
            </a:r>
            <a:r>
              <a:rPr lang="en-US" sz="1400" dirty="0">
                <a:latin typeface="Arial Narrow"/>
                <a:cs typeface="Arial Narrow"/>
              </a:rPr>
              <a:t> 80% of the monomers it will require via pyrolysis of </a:t>
            </a:r>
            <a:r>
              <a:rPr lang="en-US" sz="1400" i="1" dirty="0">
                <a:latin typeface="Arial Narrow"/>
                <a:cs typeface="Arial Narrow"/>
              </a:rPr>
              <a:t>Highly-branched Naphtha</a:t>
            </a:r>
            <a:r>
              <a:rPr lang="en-US" sz="1400" dirty="0">
                <a:latin typeface="Arial Narrow"/>
                <a:cs typeface="Arial Narrow"/>
              </a:rPr>
              <a:t>.  Yields of </a:t>
            </a:r>
            <a:r>
              <a:rPr lang="en-US" sz="1400" i="1" dirty="0">
                <a:latin typeface="Arial Narrow"/>
                <a:cs typeface="Arial Narrow"/>
              </a:rPr>
              <a:t>mono-</a:t>
            </a:r>
            <a:r>
              <a:rPr lang="en-US" sz="1400" i="1" dirty="0" err="1">
                <a:latin typeface="Arial Narrow"/>
                <a:cs typeface="Arial Narrow"/>
              </a:rPr>
              <a:t>enes</a:t>
            </a:r>
            <a:r>
              <a:rPr lang="en-US" sz="1400" dirty="0">
                <a:latin typeface="Arial Narrow"/>
                <a:cs typeface="Arial Narrow"/>
              </a:rPr>
              <a:t> and </a:t>
            </a:r>
            <a:r>
              <a:rPr lang="en-US" sz="1400" i="1" dirty="0">
                <a:latin typeface="Arial Narrow"/>
                <a:cs typeface="Arial Narrow"/>
              </a:rPr>
              <a:t>di-</a:t>
            </a:r>
            <a:r>
              <a:rPr lang="en-US" sz="1400" i="1" dirty="0" err="1">
                <a:latin typeface="Arial Narrow"/>
                <a:cs typeface="Arial Narrow"/>
              </a:rPr>
              <a:t>enes</a:t>
            </a:r>
            <a:r>
              <a:rPr lang="en-US" sz="1400" dirty="0">
                <a:latin typeface="Arial Narrow"/>
                <a:cs typeface="Arial Narrow"/>
              </a:rPr>
              <a:t> from ‘</a:t>
            </a:r>
            <a:r>
              <a:rPr lang="en-US" sz="1400" i="1" dirty="0">
                <a:latin typeface="Arial Narrow"/>
                <a:cs typeface="Arial Narrow"/>
              </a:rPr>
              <a:t>Hi-Naphtha’</a:t>
            </a:r>
            <a:r>
              <a:rPr lang="en-US" sz="1400" dirty="0">
                <a:latin typeface="Arial Narrow"/>
                <a:cs typeface="Arial Narrow"/>
              </a:rPr>
              <a:t> feedstocks should run around 70% and ~10% respectively. 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 Narrow"/>
                <a:cs typeface="Arial Narrow"/>
              </a:rPr>
              <a:t>Several Millions of metric tons of ‘</a:t>
            </a:r>
            <a:r>
              <a:rPr lang="en-US" sz="1400" i="1" dirty="0">
                <a:latin typeface="Arial Narrow"/>
                <a:cs typeface="Arial Narrow"/>
              </a:rPr>
              <a:t>Hi-Naphtha</a:t>
            </a:r>
            <a:r>
              <a:rPr lang="en-US" sz="1400" dirty="0">
                <a:latin typeface="Arial Narrow"/>
                <a:cs typeface="Arial Narrow"/>
              </a:rPr>
              <a:t>’ will be manufactured </a:t>
            </a:r>
            <a:r>
              <a:rPr lang="en-US" sz="1400" dirty="0" smtClean="0">
                <a:latin typeface="Arial Narrow"/>
                <a:cs typeface="Arial Narrow"/>
              </a:rPr>
              <a:t>locally and shipped to this  </a:t>
            </a:r>
            <a:r>
              <a:rPr lang="en-US" sz="1400" dirty="0">
                <a:latin typeface="Arial Narrow"/>
                <a:cs typeface="Arial Narrow"/>
              </a:rPr>
              <a:t>facility.  This ‘</a:t>
            </a:r>
            <a:r>
              <a:rPr lang="en-US" sz="1400" i="1" dirty="0">
                <a:latin typeface="Arial Narrow"/>
                <a:cs typeface="Arial Narrow"/>
              </a:rPr>
              <a:t>Hi-Naphtha</a:t>
            </a:r>
            <a:r>
              <a:rPr lang="en-US" sz="1400" dirty="0">
                <a:latin typeface="Arial Narrow"/>
                <a:cs typeface="Arial Narrow"/>
              </a:rPr>
              <a:t>’ feedstock will generate high quantities of mono-</a:t>
            </a:r>
            <a:r>
              <a:rPr lang="en-US" sz="1400" dirty="0" err="1">
                <a:latin typeface="Arial Narrow"/>
                <a:cs typeface="Arial Narrow"/>
              </a:rPr>
              <a:t>enes</a:t>
            </a:r>
            <a:r>
              <a:rPr lang="en-US" sz="1400" dirty="0">
                <a:latin typeface="Arial Narrow"/>
                <a:cs typeface="Arial Narrow"/>
              </a:rPr>
              <a:t> that are considerably higher in </a:t>
            </a:r>
            <a:r>
              <a:rPr lang="en-US" sz="1400" dirty="0" err="1">
                <a:latin typeface="Arial Narrow"/>
                <a:cs typeface="Arial Narrow"/>
              </a:rPr>
              <a:t>Mol.Wt</a:t>
            </a:r>
            <a:r>
              <a:rPr lang="en-US" sz="1400" dirty="0">
                <a:latin typeface="Arial Narrow"/>
                <a:cs typeface="Arial Narrow"/>
              </a:rPr>
              <a:t>. than even isobutylene and range from </a:t>
            </a:r>
            <a:r>
              <a:rPr lang="en-US" sz="1400" i="1" dirty="0" err="1">
                <a:latin typeface="Arial Narrow"/>
                <a:cs typeface="Arial Narrow"/>
              </a:rPr>
              <a:t>Neohexene</a:t>
            </a:r>
            <a:r>
              <a:rPr lang="en-US" sz="1400" dirty="0">
                <a:latin typeface="Arial Narrow"/>
                <a:cs typeface="Arial Narrow"/>
              </a:rPr>
              <a:t> (C6) to highly-branched olefins of 9-10 total Carbons. 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 Narrow"/>
                <a:cs typeface="Arial Narrow"/>
              </a:rPr>
              <a:t>About 1/7</a:t>
            </a:r>
            <a:r>
              <a:rPr lang="en-US" sz="1400" baseline="30000" dirty="0">
                <a:latin typeface="Arial Narrow"/>
                <a:cs typeface="Arial Narrow"/>
              </a:rPr>
              <a:t>th</a:t>
            </a:r>
            <a:r>
              <a:rPr lang="en-US" sz="1400" dirty="0">
                <a:latin typeface="Arial Narrow"/>
                <a:cs typeface="Arial Narrow"/>
              </a:rPr>
              <a:t> of the weight of </a:t>
            </a:r>
            <a:r>
              <a:rPr lang="en-US" sz="1400" i="1" dirty="0" err="1">
                <a:latin typeface="Arial Narrow"/>
                <a:cs typeface="Arial Narrow"/>
              </a:rPr>
              <a:t>dienes</a:t>
            </a:r>
            <a:r>
              <a:rPr lang="en-US" sz="1400" dirty="0">
                <a:latin typeface="Arial Narrow"/>
                <a:cs typeface="Arial Narrow"/>
              </a:rPr>
              <a:t> are expected compared to olefins/mono-</a:t>
            </a:r>
            <a:r>
              <a:rPr lang="en-US" sz="1400" dirty="0" err="1">
                <a:latin typeface="Arial Narrow"/>
                <a:cs typeface="Arial Narrow"/>
              </a:rPr>
              <a:t>enes</a:t>
            </a:r>
            <a:r>
              <a:rPr lang="en-US" sz="1400" dirty="0">
                <a:latin typeface="Arial Narrow"/>
                <a:cs typeface="Arial Narrow"/>
              </a:rPr>
              <a:t>, and </a:t>
            </a:r>
            <a:r>
              <a:rPr lang="en-US" sz="1400" dirty="0" err="1">
                <a:latin typeface="Arial Narrow"/>
                <a:cs typeface="Arial Narrow"/>
              </a:rPr>
              <a:t>diene</a:t>
            </a:r>
            <a:r>
              <a:rPr lang="en-US" sz="1400" dirty="0">
                <a:latin typeface="Arial Narrow"/>
                <a:cs typeface="Arial Narrow"/>
              </a:rPr>
              <a:t> Mol.</a:t>
            </a:r>
            <a:r>
              <a:rPr lang="en-US" sz="1400" dirty="0" err="1">
                <a:latin typeface="Arial Narrow"/>
                <a:cs typeface="Arial Narrow"/>
              </a:rPr>
              <a:t>Wt</a:t>
            </a:r>
            <a:r>
              <a:rPr lang="en-US" sz="1400" dirty="0">
                <a:latin typeface="Arial Narrow"/>
                <a:cs typeface="Arial Narrow"/>
              </a:rPr>
              <a:t>.'s should run from 1-2 C's higher than that of olefins. 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 Narrow"/>
                <a:cs typeface="Arial Narrow"/>
              </a:rPr>
              <a:t>Due to the Facility's feedstocks and their highly-branched nature, </a:t>
            </a:r>
            <a:r>
              <a:rPr lang="en-US" sz="1400" b="1" dirty="0">
                <a:latin typeface="Arial Narrow"/>
                <a:cs typeface="Arial Narrow"/>
              </a:rPr>
              <a:t>no</a:t>
            </a:r>
            <a:r>
              <a:rPr lang="en-US" sz="1400" dirty="0">
                <a:latin typeface="Arial Narrow"/>
                <a:cs typeface="Arial Narrow"/>
              </a:rPr>
              <a:t> or Very little (linear) </a:t>
            </a:r>
            <a:r>
              <a:rPr lang="en-US" sz="1400" u="sng" dirty="0">
                <a:latin typeface="Arial Narrow"/>
                <a:cs typeface="Arial Narrow"/>
              </a:rPr>
              <a:t>Butadiene</a:t>
            </a:r>
            <a:r>
              <a:rPr lang="en-US" sz="1400" dirty="0">
                <a:latin typeface="Arial Narrow"/>
                <a:cs typeface="Arial Narrow"/>
              </a:rPr>
              <a:t> will result, and even </a:t>
            </a:r>
            <a:r>
              <a:rPr lang="en-US" sz="1400" i="1" dirty="0">
                <a:latin typeface="Arial Narrow"/>
                <a:cs typeface="Arial Narrow"/>
              </a:rPr>
              <a:t>Isoprene</a:t>
            </a:r>
            <a:r>
              <a:rPr lang="en-US" sz="1400" dirty="0">
                <a:latin typeface="Arial Narrow"/>
                <a:cs typeface="Arial Narrow"/>
              </a:rPr>
              <a:t> in yields exceeding </a:t>
            </a:r>
            <a:r>
              <a:rPr lang="en-US" sz="1400" b="1" dirty="0">
                <a:latin typeface="Arial Narrow"/>
                <a:cs typeface="Arial Narrow"/>
              </a:rPr>
              <a:t>~2%</a:t>
            </a:r>
            <a:r>
              <a:rPr lang="en-US" sz="1400" dirty="0">
                <a:latin typeface="Arial Narrow"/>
                <a:cs typeface="Arial Narrow"/>
              </a:rPr>
              <a:t> would be very surprising. 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 Narrow"/>
                <a:cs typeface="Arial Narrow"/>
              </a:rPr>
              <a:t>Multiple-Methyl-branched </a:t>
            </a:r>
            <a:r>
              <a:rPr lang="en-US" sz="1400" dirty="0" err="1">
                <a:latin typeface="Arial Narrow"/>
                <a:cs typeface="Arial Narrow"/>
              </a:rPr>
              <a:t>dienes</a:t>
            </a:r>
            <a:r>
              <a:rPr lang="en-US" sz="1400" dirty="0">
                <a:latin typeface="Arial Narrow"/>
                <a:cs typeface="Arial Narrow"/>
              </a:rPr>
              <a:t> such as </a:t>
            </a:r>
            <a:r>
              <a:rPr lang="en-US" sz="1400" b="1" dirty="0">
                <a:latin typeface="Arial Narrow"/>
                <a:cs typeface="Arial Narrow"/>
              </a:rPr>
              <a:t>3,5,5-trimethyl-1,3-hexadiene</a:t>
            </a:r>
            <a:r>
              <a:rPr lang="en-US" sz="1400" dirty="0">
                <a:latin typeface="Arial Narrow"/>
                <a:cs typeface="Arial Narrow"/>
              </a:rPr>
              <a:t> and similar precursors for </a:t>
            </a:r>
            <a:r>
              <a:rPr lang="en-US" sz="1400" b="1" dirty="0" err="1">
                <a:latin typeface="Arial Narrow"/>
                <a:cs typeface="Arial Narrow"/>
              </a:rPr>
              <a:t>Tête</a:t>
            </a:r>
            <a:r>
              <a:rPr lang="en-US" sz="1400" dirty="0" err="1">
                <a:latin typeface="Arial Narrow"/>
                <a:cs typeface="Arial Narrow"/>
              </a:rPr>
              <a:t>'s</a:t>
            </a:r>
            <a:r>
              <a:rPr lang="en-US" sz="1400" dirty="0">
                <a:latin typeface="Arial Narrow"/>
                <a:cs typeface="Arial Narrow"/>
              </a:rPr>
              <a:t> </a:t>
            </a:r>
            <a:r>
              <a:rPr lang="en-US" sz="1400" i="1" dirty="0">
                <a:latin typeface="Arial Narrow"/>
                <a:cs typeface="Arial Narrow"/>
              </a:rPr>
              <a:t>world-</a:t>
            </a:r>
            <a:r>
              <a:rPr lang="en-US" sz="1400" i="1" u="sng" dirty="0">
                <a:latin typeface="Arial Narrow"/>
                <a:cs typeface="Arial Narrow"/>
              </a:rPr>
              <a:t>unique</a:t>
            </a:r>
            <a:r>
              <a:rPr lang="en-US" sz="1400" dirty="0">
                <a:latin typeface="Arial Narrow"/>
                <a:cs typeface="Arial Narrow"/>
              </a:rPr>
              <a:t> </a:t>
            </a:r>
            <a:r>
              <a:rPr lang="en-US" sz="1400" i="1" dirty="0">
                <a:latin typeface="Arial Narrow"/>
                <a:cs typeface="Arial Narrow"/>
              </a:rPr>
              <a:t>elastomers</a:t>
            </a:r>
            <a:r>
              <a:rPr lang="en-US" sz="1400" dirty="0">
                <a:latin typeface="Arial Narrow"/>
                <a:cs typeface="Arial Narrow"/>
              </a:rPr>
              <a:t> will certainly exceed in concentration that of </a:t>
            </a:r>
            <a:r>
              <a:rPr lang="en-US" sz="1400" i="1" dirty="0">
                <a:latin typeface="Arial Narrow"/>
                <a:cs typeface="Arial Narrow"/>
              </a:rPr>
              <a:t>Isoprene, </a:t>
            </a:r>
            <a:r>
              <a:rPr lang="en-US" sz="1400" dirty="0">
                <a:latin typeface="Arial Narrow"/>
                <a:cs typeface="Arial Narrow"/>
              </a:rPr>
              <a:t>the latter being simple </a:t>
            </a:r>
            <a:r>
              <a:rPr lang="en-US" sz="1400" i="1" dirty="0">
                <a:latin typeface="Arial Narrow"/>
                <a:cs typeface="Arial Narrow"/>
              </a:rPr>
              <a:t>mono</a:t>
            </a:r>
            <a:r>
              <a:rPr lang="en-US" sz="1400" dirty="0">
                <a:latin typeface="Arial Narrow"/>
                <a:cs typeface="Arial Narrow"/>
              </a:rPr>
              <a:t>-methylated </a:t>
            </a:r>
            <a:r>
              <a:rPr lang="en-US" sz="1400" b="1" dirty="0">
                <a:latin typeface="Arial Narrow"/>
                <a:cs typeface="Arial Narrow"/>
              </a:rPr>
              <a:t>2-methyl-1,3-butadiene</a:t>
            </a:r>
            <a:r>
              <a:rPr lang="en-US" sz="1400" dirty="0" smtClean="0">
                <a:latin typeface="Arial Narrow"/>
                <a:cs typeface="Arial Narrow"/>
              </a:rPr>
              <a:t>:</a:t>
            </a:r>
          </a:p>
          <a:p>
            <a:pPr>
              <a:spcAft>
                <a:spcPts val="600"/>
              </a:spcAft>
            </a:pPr>
            <a:endParaRPr lang="en-US" sz="1400" dirty="0">
              <a:latin typeface="Arial Narrow"/>
              <a:cs typeface="Arial Narrow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latin typeface="Arial Narrow"/>
              <a:cs typeface="Arial Narrow"/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Arial Narrow"/>
                <a:cs typeface="Arial Narrow"/>
              </a:rPr>
              <a:t>The </a:t>
            </a:r>
            <a:r>
              <a:rPr lang="en-US" sz="1400" dirty="0">
                <a:latin typeface="Arial Narrow"/>
                <a:cs typeface="Arial Narrow"/>
              </a:rPr>
              <a:t>maximum production volumes of total polymers at Tête probably won't exceed about 75% of those of its </a:t>
            </a:r>
            <a:r>
              <a:rPr lang="en-US" sz="1400" i="1" dirty="0">
                <a:latin typeface="Arial Narrow"/>
                <a:cs typeface="Arial Narrow"/>
              </a:rPr>
              <a:t>"hi-Naphtha"</a:t>
            </a:r>
            <a:r>
              <a:rPr lang="en-US" sz="1400" dirty="0">
                <a:latin typeface="Arial Narrow"/>
                <a:cs typeface="Arial Narrow"/>
              </a:rPr>
              <a:t>  feedstocks.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 Narrow"/>
                <a:cs typeface="Arial Narrow"/>
              </a:rPr>
              <a:t>-- </a:t>
            </a:r>
            <a:r>
              <a:rPr lang="en-US" sz="1400" b="1" cap="small" dirty="0" err="1" smtClean="0">
                <a:latin typeface="Arial Narrow"/>
                <a:cs typeface="Arial Narrow"/>
              </a:rPr>
              <a:t>FloChem</a:t>
            </a:r>
            <a:r>
              <a:rPr lang="en-US" sz="1400" b="1" cap="small" dirty="0" smtClean="0">
                <a:latin typeface="Arial Narrow"/>
                <a:cs typeface="Arial Narrow"/>
              </a:rPr>
              <a:t> USA</a:t>
            </a:r>
            <a:endParaRPr lang="en-US" sz="1400" dirty="0">
              <a:latin typeface="Arial Narrow"/>
              <a:cs typeface="Arial Narrow"/>
            </a:endParaRPr>
          </a:p>
          <a:p>
            <a:pPr>
              <a:spcAft>
                <a:spcPts val="600"/>
              </a:spcAft>
            </a:pPr>
            <a:endParaRPr lang="en-US" sz="1400" dirty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12" y="5771409"/>
            <a:ext cx="945515" cy="6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83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Bernard MT Condensed"/>
                <a:cs typeface="Bernard MT Condensed"/>
              </a:rPr>
              <a:t>Financial View</a:t>
            </a:r>
            <a:endParaRPr lang="en-US" dirty="0">
              <a:solidFill>
                <a:srgbClr val="3366FF"/>
              </a:solidFill>
              <a:latin typeface="Bernard MT Condensed"/>
              <a:cs typeface="Bernard MT Condense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7" y="2311401"/>
            <a:ext cx="5334000" cy="653750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latin typeface="Arial Narrow"/>
                <a:cs typeface="Arial Narrow"/>
              </a:rPr>
              <a:t>An initial investment of US $5 billion is planned, augmented by accumulated capital expenditures of up to $ US </a:t>
            </a:r>
            <a:r>
              <a:rPr lang="en-US" dirty="0">
                <a:latin typeface="Arial Narrow"/>
                <a:cs typeface="Arial Narrow"/>
              </a:rPr>
              <a:t>7</a:t>
            </a:r>
            <a:r>
              <a:rPr lang="en-US" dirty="0" smtClean="0">
                <a:latin typeface="Arial Narrow"/>
                <a:cs typeface="Arial Narrow"/>
              </a:rPr>
              <a:t> billion.</a:t>
            </a:r>
          </a:p>
        </p:txBody>
      </p:sp>
    </p:spTree>
    <p:extLst>
      <p:ext uri="{BB962C8B-B14F-4D97-AF65-F5344CB8AC3E}">
        <p14:creationId xmlns:p14="http://schemas.microsoft.com/office/powerpoint/2010/main" val="86177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22" y="626313"/>
            <a:ext cx="5782277" cy="8189874"/>
          </a:xfrm>
        </p:spPr>
        <p:txBody>
          <a:bodyPr>
            <a:noAutofit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en-US" sz="2400" dirty="0" smtClean="0">
                <a:latin typeface="Arial Narrow"/>
                <a:cs typeface="Arial Narrow"/>
              </a:rPr>
              <a:t>G.R. Langworth, of Energy Giant LLC (HK / SA) has teamed with B.A. Jaafar (MY / SA) in assembling Intellectual Property Rights (IPR from </a:t>
            </a:r>
            <a:r>
              <a:rPr lang="en-US" sz="2400" dirty="0" err="1" smtClean="0">
                <a:latin typeface="Arial Narrow"/>
                <a:cs typeface="Arial Narrow"/>
              </a:rPr>
              <a:t>FloChem</a:t>
            </a:r>
            <a:r>
              <a:rPr lang="en-US" sz="2400" dirty="0" smtClean="0">
                <a:latin typeface="Arial Narrow"/>
                <a:cs typeface="Arial Narrow"/>
              </a:rPr>
              <a:t> USA and other new technology providers) along with the funding to build and operate transportable factory modules to manufacture high-value products on site of mineral </a:t>
            </a:r>
            <a:r>
              <a:rPr lang="en-US" sz="2400" dirty="0" err="1" smtClean="0">
                <a:latin typeface="Arial Narrow"/>
                <a:cs typeface="Arial Narrow"/>
              </a:rPr>
              <a:t>feedstocks</a:t>
            </a:r>
            <a:r>
              <a:rPr lang="en-US" sz="2400" dirty="0" smtClean="0">
                <a:latin typeface="Arial Narrow"/>
                <a:cs typeface="Arial Narrow"/>
              </a:rPr>
              <a:t> in India </a:t>
            </a:r>
            <a:r>
              <a:rPr lang="mr-IN" sz="2400" dirty="0" smtClean="0">
                <a:latin typeface="Arial Narrow"/>
                <a:cs typeface="Arial Narrow"/>
              </a:rPr>
              <a:t>–</a:t>
            </a:r>
            <a:r>
              <a:rPr lang="en-US" sz="2400" dirty="0" smtClean="0">
                <a:latin typeface="Arial Narrow"/>
                <a:cs typeface="Arial Narrow"/>
              </a:rPr>
              <a:t> mutually benefiting the host country’s collaborating population and the enterprise.</a:t>
            </a:r>
            <a:endParaRPr lang="en-US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114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ainerized fac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2690"/>
            <a:ext cx="6858000" cy="4205377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pic>
        <p:nvPicPr>
          <p:cNvPr id="5" name="Picture 4" descr="Containerized Factory #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8383" cy="3721262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pic>
        <p:nvPicPr>
          <p:cNvPr id="6" name="Picture 5" descr="Containerized Factory #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52" y="-13167"/>
            <a:ext cx="2559446" cy="3412595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pic>
        <p:nvPicPr>
          <p:cNvPr id="7" name="Picture 6" descr="Factory Container Modu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" y="5542506"/>
            <a:ext cx="6858000" cy="5018809"/>
          </a:xfrm>
          <a:prstGeom prst="rect">
            <a:avLst/>
          </a:prstGeom>
          <a:ln w="38100" cmpd="sng">
            <a:solidFill>
              <a:srgbClr val="FFFF00"/>
            </a:solidFill>
          </a:ln>
        </p:spPr>
      </p:pic>
      <p:sp>
        <p:nvSpPr>
          <p:cNvPr id="8" name="Punched Tape 7"/>
          <p:cNvSpPr/>
          <p:nvPr/>
        </p:nvSpPr>
        <p:spPr>
          <a:xfrm>
            <a:off x="3198221" y="5804062"/>
            <a:ext cx="3682772" cy="1758350"/>
          </a:xfrm>
          <a:prstGeom prst="flowChartPunchedTap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Factories in 40-ft. Containers</a:t>
            </a:r>
            <a:endParaRPr lang="en-US" sz="3200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9383" y="-13167"/>
            <a:ext cx="3321794" cy="1318764"/>
          </a:xfrm>
          <a:prstGeom prst="notched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Convert NG to H</a:t>
            </a:r>
            <a:r>
              <a:rPr lang="en-US" baseline="-25000" dirty="0" smtClean="0">
                <a:solidFill>
                  <a:srgbClr val="FFFF00"/>
                </a:solidFill>
                <a:latin typeface="Arial Narrow"/>
                <a:cs typeface="Arial Narrow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 and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Highly-branched Naphtha</a:t>
            </a:r>
            <a:endParaRPr lang="en-US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16933" y="1242576"/>
            <a:ext cx="3321794" cy="1318764"/>
          </a:xfrm>
          <a:prstGeom prst="notched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Hydrocrack Dirty Brown Coal into Pure Diesel and Jet Fuel</a:t>
            </a:r>
            <a:endParaRPr lang="en-US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7659" y="9018413"/>
            <a:ext cx="3321794" cy="1318764"/>
          </a:xfrm>
          <a:prstGeom prst="notched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  <a:latin typeface="Arial Narrow"/>
                <a:cs typeface="Arial Narrow"/>
              </a:rPr>
              <a:t>Convert Highly-branched Naphtha to Elastomer feedstocks for Synthetic Rubbers</a:t>
            </a:r>
            <a:endParaRPr lang="en-US" sz="1600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8935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scher-Tropsch Process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4269"/>
            <a:ext cx="6858000" cy="5180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92" y="115470"/>
            <a:ext cx="6680199" cy="5093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 Narrow"/>
                <a:cs typeface="Arial Narrow"/>
              </a:rPr>
              <a:t>The S2J™ </a:t>
            </a:r>
            <a:r>
              <a:rPr lang="en-US" sz="1400" dirty="0">
                <a:latin typeface="Arial Narrow"/>
                <a:cs typeface="Arial Narrow"/>
              </a:rPr>
              <a:t>hydrocracking reaction is self-sustaining requiring no heat input, whereas forming the Syngas for FT incurs a super-penalizing endotherm, at super refractory hard-to-manage temperatures, often exceeding 1300˚ </a:t>
            </a:r>
            <a:r>
              <a:rPr lang="en-US" sz="1400" dirty="0" smtClean="0">
                <a:latin typeface="Arial Narrow"/>
                <a:cs typeface="Arial Narrow"/>
              </a:rPr>
              <a:t>C.</a:t>
            </a:r>
            <a:endParaRPr lang="en-US" sz="1400" dirty="0">
              <a:latin typeface="Arial Narrow"/>
              <a:cs typeface="Arial Narrow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 Narrow"/>
                <a:cs typeface="Arial Narrow"/>
              </a:rPr>
              <a:t>Our </a:t>
            </a:r>
            <a:r>
              <a:rPr lang="en-US" sz="1400" dirty="0">
                <a:latin typeface="Arial Narrow"/>
                <a:cs typeface="Arial Narrow"/>
              </a:rPr>
              <a:t>mild energy input is generating hydrogen and highly branched Naphtha from natural gas.  Less than 300˚ C. in both </a:t>
            </a:r>
            <a:r>
              <a:rPr lang="en-US" sz="1400" dirty="0" smtClean="0">
                <a:latin typeface="Arial Narrow"/>
                <a:cs typeface="Arial Narrow"/>
              </a:rPr>
              <a:t>S2J™ </a:t>
            </a:r>
            <a:r>
              <a:rPr lang="en-US" sz="1400" dirty="0">
                <a:latin typeface="Arial Narrow"/>
                <a:cs typeface="Arial Narrow"/>
              </a:rPr>
              <a:t>and </a:t>
            </a:r>
            <a:r>
              <a:rPr lang="en-US" sz="1400" dirty="0" smtClean="0">
                <a:latin typeface="Arial Narrow"/>
                <a:cs typeface="Arial Narrow"/>
              </a:rPr>
              <a:t>H2H™ </a:t>
            </a:r>
            <a:r>
              <a:rPr lang="en-US" sz="1400" dirty="0">
                <a:latin typeface="Arial Narrow"/>
                <a:cs typeface="Arial Narrow"/>
              </a:rPr>
              <a:t>systems.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 Narrow"/>
                <a:cs typeface="Arial Narrow"/>
              </a:rPr>
              <a:t>Our </a:t>
            </a:r>
            <a:r>
              <a:rPr lang="en-US" sz="1400" dirty="0">
                <a:latin typeface="Arial Narrow"/>
                <a:cs typeface="Arial Narrow"/>
              </a:rPr>
              <a:t>processes require less than 20 atmospheres </a:t>
            </a:r>
            <a:r>
              <a:rPr lang="en-US" sz="1400" dirty="0" err="1" smtClean="0">
                <a:latin typeface="Arial Narrow"/>
                <a:cs typeface="Arial Narrow"/>
              </a:rPr>
              <a:t>vs</a:t>
            </a:r>
            <a:r>
              <a:rPr lang="en-US" sz="1400" dirty="0" smtClean="0">
                <a:latin typeface="Arial Narrow"/>
                <a:cs typeface="Arial Narrow"/>
              </a:rPr>
              <a:t> Fischer-</a:t>
            </a:r>
            <a:r>
              <a:rPr lang="en-US" sz="1400" dirty="0" err="1" smtClean="0">
                <a:latin typeface="Arial Narrow"/>
                <a:cs typeface="Arial Narrow"/>
              </a:rPr>
              <a:t>Tropsch’s</a:t>
            </a:r>
            <a:r>
              <a:rPr lang="en-US" sz="1400" dirty="0" smtClean="0">
                <a:latin typeface="Arial Narrow"/>
                <a:cs typeface="Arial Narrow"/>
              </a:rPr>
              <a:t> [FT] </a:t>
            </a:r>
            <a:r>
              <a:rPr lang="en-US" sz="1400" dirty="0">
                <a:latin typeface="Arial Narrow"/>
                <a:cs typeface="Arial Narrow"/>
              </a:rPr>
              <a:t>80 atmospheres for Syngas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 Narrow"/>
                <a:cs typeface="Arial Narrow"/>
              </a:rPr>
              <a:t>The S2J™ </a:t>
            </a:r>
            <a:r>
              <a:rPr lang="en-US" sz="1400" dirty="0">
                <a:latin typeface="Arial Narrow"/>
                <a:cs typeface="Arial Narrow"/>
              </a:rPr>
              <a:t>hydrocracking is energy self-sufficient [running at less than 300˚ C].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 Narrow"/>
                <a:cs typeface="Arial Narrow"/>
              </a:rPr>
              <a:t>The H2H™ </a:t>
            </a:r>
            <a:r>
              <a:rPr lang="en-US" sz="1400" dirty="0">
                <a:latin typeface="Arial Narrow"/>
                <a:cs typeface="Arial Narrow"/>
              </a:rPr>
              <a:t>source of H</a:t>
            </a:r>
            <a:r>
              <a:rPr lang="en-US" sz="1400" baseline="-25000" dirty="0">
                <a:latin typeface="Arial Narrow"/>
                <a:cs typeface="Arial Narrow"/>
              </a:rPr>
              <a:t>2</a:t>
            </a:r>
            <a:r>
              <a:rPr lang="en-US" sz="1400" dirty="0">
                <a:latin typeface="Arial Narrow"/>
                <a:cs typeface="Arial Narrow"/>
              </a:rPr>
              <a:t> requires energy input of 2.1 MW hours per MT of </a:t>
            </a:r>
            <a:r>
              <a:rPr lang="en-US" sz="1400" dirty="0" smtClean="0">
                <a:latin typeface="Arial Narrow"/>
                <a:cs typeface="Arial Narrow"/>
              </a:rPr>
              <a:t>Natural Gas </a:t>
            </a:r>
            <a:r>
              <a:rPr lang="en-US" sz="1400" dirty="0">
                <a:latin typeface="Arial Narrow"/>
                <a:cs typeface="Arial Narrow"/>
              </a:rPr>
              <a:t>processed, [yielding ~ 7 metric tons of diesel / jet fuel] 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 Narrow"/>
                <a:cs typeface="Arial Narrow"/>
              </a:rPr>
              <a:t>For </a:t>
            </a:r>
            <a:r>
              <a:rPr lang="en-US" sz="1400" dirty="0">
                <a:latin typeface="Arial Narrow"/>
                <a:cs typeface="Arial Narrow"/>
              </a:rPr>
              <a:t>FT to make 7 tons of final product, it requires 20-25 MW-hours of energy.  Using O</a:t>
            </a:r>
            <a:r>
              <a:rPr lang="en-US" sz="1400" baseline="-25000" dirty="0">
                <a:latin typeface="Arial Narrow"/>
                <a:cs typeface="Arial Narrow"/>
              </a:rPr>
              <a:t>2</a:t>
            </a:r>
            <a:r>
              <a:rPr lang="en-US" sz="1400" dirty="0">
                <a:latin typeface="Arial Narrow"/>
                <a:cs typeface="Arial Narrow"/>
              </a:rPr>
              <a:t> separations from air easily adds from 5 to 15 MW-hours of additional energy </a:t>
            </a:r>
            <a:r>
              <a:rPr lang="en-US" sz="1400" dirty="0" smtClean="0">
                <a:latin typeface="Arial Narrow"/>
                <a:cs typeface="Arial Narrow"/>
              </a:rPr>
              <a:t>overhead to this. </a:t>
            </a:r>
            <a:endParaRPr lang="en-US" sz="1400" dirty="0">
              <a:latin typeface="Arial Narrow"/>
              <a:cs typeface="Arial Narrow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smtClean="0">
                <a:latin typeface="Arial Narrow"/>
                <a:cs typeface="Arial Narrow"/>
              </a:rPr>
              <a:t>FT’s </a:t>
            </a:r>
            <a:r>
              <a:rPr lang="en-US" sz="1400" dirty="0">
                <a:latin typeface="Arial Narrow"/>
                <a:cs typeface="Arial Narrow"/>
              </a:rPr>
              <a:t>generated paraffin wax will require significant additional processing, compared to our diesel and jet fuel – penalizing FT with doubled to tripled refining costs compared to our </a:t>
            </a:r>
            <a:r>
              <a:rPr lang="en-US" sz="1400" dirty="0" smtClean="0">
                <a:latin typeface="Arial Narrow"/>
                <a:cs typeface="Arial Narrow"/>
              </a:rPr>
              <a:t>S2J™ </a:t>
            </a:r>
            <a:r>
              <a:rPr lang="en-US" sz="1400" dirty="0">
                <a:latin typeface="Arial Narrow"/>
                <a:cs typeface="Arial Narrow"/>
              </a:rPr>
              <a:t>/ </a:t>
            </a:r>
            <a:r>
              <a:rPr lang="en-US" sz="1400" dirty="0" smtClean="0">
                <a:latin typeface="Arial Narrow"/>
                <a:cs typeface="Arial Narrow"/>
              </a:rPr>
              <a:t>H2H™ </a:t>
            </a:r>
            <a:r>
              <a:rPr lang="en-US" sz="1400" dirty="0">
                <a:latin typeface="Arial Narrow"/>
                <a:cs typeface="Arial Narrow"/>
              </a:rPr>
              <a:t>processes.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b="1" dirty="0" err="1" smtClean="0">
                <a:latin typeface="Arial Narrow"/>
                <a:cs typeface="Arial Narrow"/>
              </a:rPr>
              <a:t>FloChem</a:t>
            </a:r>
            <a:r>
              <a:rPr lang="en-US" sz="1400" b="1" dirty="0" smtClean="0">
                <a:latin typeface="Arial Narrow"/>
                <a:cs typeface="Arial Narrow"/>
              </a:rPr>
              <a:t> </a:t>
            </a:r>
            <a:r>
              <a:rPr lang="en-US" sz="1400" b="1" dirty="0">
                <a:latin typeface="Arial Narrow"/>
                <a:cs typeface="Arial Narrow"/>
              </a:rPr>
              <a:t>USA </a:t>
            </a:r>
            <a:r>
              <a:rPr lang="en-US" sz="1400" dirty="0">
                <a:latin typeface="Arial Narrow"/>
                <a:cs typeface="Arial Narrow"/>
              </a:rPr>
              <a:t>employs poison-proof </a:t>
            </a:r>
            <a:r>
              <a:rPr lang="en-US" sz="1400" i="1" dirty="0">
                <a:latin typeface="Arial Narrow"/>
                <a:cs typeface="Arial Narrow"/>
              </a:rPr>
              <a:t>fluid catalysts with unlimited life-times,</a:t>
            </a:r>
            <a:r>
              <a:rPr lang="en-US" sz="1400" dirty="0">
                <a:latin typeface="Arial Narrow"/>
                <a:cs typeface="Arial Narrow"/>
              </a:rPr>
              <a:t> unlike FT’s solid catalysts which are consumed in operation, and are a major operating </a:t>
            </a:r>
            <a:r>
              <a:rPr lang="en-US" sz="1400" dirty="0" smtClean="0">
                <a:latin typeface="Arial Narrow"/>
                <a:cs typeface="Arial Narrow"/>
              </a:rPr>
              <a:t>expense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400" dirty="0" err="1" smtClean="0">
                <a:latin typeface="Arial Narrow"/>
                <a:cs typeface="Arial Narrow"/>
              </a:rPr>
              <a:t>FloChem</a:t>
            </a:r>
            <a:r>
              <a:rPr lang="en-US" sz="1400" dirty="0" smtClean="0">
                <a:latin typeface="Arial Narrow"/>
                <a:cs typeface="Arial Narrow"/>
              </a:rPr>
              <a:t> pure diesel and jet fuel will be sulphur-free, metals-free, have 10%+ higher caloric value and ~40% less </a:t>
            </a:r>
            <a:r>
              <a:rPr lang="en-US" sz="1400" dirty="0" err="1" smtClean="0">
                <a:latin typeface="Arial Narrow"/>
                <a:cs typeface="Arial Narrow"/>
              </a:rPr>
              <a:t>NO</a:t>
            </a:r>
            <a:r>
              <a:rPr lang="en-US" sz="1400" baseline="-25000" dirty="0" err="1" smtClean="0">
                <a:latin typeface="Arial Narrow"/>
                <a:cs typeface="Arial Narrow"/>
              </a:rPr>
              <a:t>x</a:t>
            </a:r>
            <a:r>
              <a:rPr lang="en-US" sz="1400" dirty="0" smtClean="0">
                <a:latin typeface="Arial Narrow"/>
                <a:cs typeface="Arial Narrow"/>
              </a:rPr>
              <a:t> pollutants than conventional diesel and jet fuel..</a:t>
            </a:r>
            <a:endParaRPr lang="en-US" sz="1400" dirty="0">
              <a:latin typeface="Arial Narrow"/>
              <a:cs typeface="Arial Narrow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sz="1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2271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251960"/>
            <a:ext cx="6172200" cy="1651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Bernard MT Condensed"/>
                <a:cs typeface="Bernard MT Condensed"/>
              </a:rPr>
              <a:t>Beneficiation Facilities Will Site at     HAZIRA LNG PORT in </a:t>
            </a:r>
            <a:r>
              <a:rPr lang="en-US" sz="2800" dirty="0" err="1" smtClean="0">
                <a:solidFill>
                  <a:srgbClr val="0000FF"/>
                </a:solidFill>
                <a:latin typeface="Bernard MT Condensed"/>
                <a:cs typeface="Bernard MT Condensed"/>
              </a:rPr>
              <a:t>Gujrat</a:t>
            </a:r>
            <a:r>
              <a:rPr lang="en-US" sz="2800" dirty="0" smtClean="0">
                <a:solidFill>
                  <a:srgbClr val="0000FF"/>
                </a:solidFill>
                <a:latin typeface="Bernard MT Condensed"/>
                <a:cs typeface="Bernard MT Condensed"/>
              </a:rPr>
              <a:t>, India </a:t>
            </a:r>
            <a:endParaRPr lang="en-US" sz="2800" dirty="0">
              <a:solidFill>
                <a:srgbClr val="0000FF"/>
              </a:solidFill>
              <a:latin typeface="Bernard MT Condensed"/>
              <a:cs typeface="Bernard MT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1" y="3312606"/>
            <a:ext cx="61722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smtClean="0">
                <a:latin typeface="Arial Narrow"/>
                <a:cs typeface="Arial Narrow"/>
              </a:rPr>
              <a:t>COAL BENEFICIATION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latin typeface="Arial Narrow"/>
                <a:cs typeface="Arial Narrow"/>
              </a:rPr>
              <a:t>Each site will produce 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. </a:t>
            </a:r>
            <a:r>
              <a:rPr lang="en-US" dirty="0" smtClean="0">
                <a:latin typeface="Arial Narrow"/>
                <a:cs typeface="Arial Narrow"/>
              </a:rPr>
              <a:t>Low-Polluting Sulfur and Metals Free Diesel</a:t>
            </a:r>
            <a:r>
              <a:rPr lang="en-US" dirty="0">
                <a:latin typeface="Arial Narrow"/>
                <a:cs typeface="Arial Narrow"/>
              </a:rPr>
              <a:t>: 321,048 Gallons	</a:t>
            </a:r>
            <a:r>
              <a:rPr lang="en-US" dirty="0" smtClean="0">
                <a:latin typeface="Arial Narrow"/>
                <a:cs typeface="Arial Narrow"/>
              </a:rPr>
              <a:t>x3.78541=1,215,29.31 </a:t>
            </a:r>
            <a:r>
              <a:rPr lang="en-US" dirty="0" err="1">
                <a:latin typeface="Arial Narrow"/>
                <a:cs typeface="Arial Narrow"/>
              </a:rPr>
              <a:t>Litres</a:t>
            </a:r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= 1019,544 MT per</a:t>
            </a:r>
            <a:r>
              <a:rPr lang="en-US" dirty="0">
                <a:latin typeface="Arial Narrow"/>
                <a:cs typeface="Arial Narrow"/>
              </a:rPr>
              <a:t>	hour	or	</a:t>
            </a:r>
            <a:r>
              <a:rPr lang="en-US" dirty="0" smtClean="0">
                <a:latin typeface="Arial Narrow"/>
                <a:cs typeface="Arial Narrow"/>
              </a:rPr>
              <a:t>24,469.056MT per day</a:t>
            </a:r>
            <a:endParaRPr lang="en-US" dirty="0">
              <a:latin typeface="Arial Narrow"/>
              <a:cs typeface="Arial Narrow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 Low-Polluting Sulfur and Metals Free Jet Fuel: 137,592</a:t>
            </a:r>
            <a:r>
              <a:rPr lang="en-US" dirty="0">
                <a:latin typeface="Arial Narrow"/>
                <a:cs typeface="Arial Narrow"/>
              </a:rPr>
              <a:t>	</a:t>
            </a:r>
            <a:r>
              <a:rPr lang="en-US" dirty="0" smtClean="0">
                <a:latin typeface="Arial Narrow"/>
                <a:cs typeface="Arial Narrow"/>
              </a:rPr>
              <a:t>Gallons x 3.78541=520,42.13Litres= 364.736MTper hour</a:t>
            </a:r>
            <a:r>
              <a:rPr lang="en-US" dirty="0">
                <a:latin typeface="Arial Narrow"/>
                <a:cs typeface="Arial Narrow"/>
              </a:rPr>
              <a:t>	</a:t>
            </a:r>
            <a:r>
              <a:rPr lang="en-US" dirty="0" smtClean="0">
                <a:latin typeface="Arial Narrow"/>
                <a:cs typeface="Arial Narrow"/>
              </a:rPr>
              <a:t>or 8753.664MT</a:t>
            </a:r>
            <a:r>
              <a:rPr lang="en-US" dirty="0">
                <a:latin typeface="Arial Narrow"/>
                <a:cs typeface="Arial Narrow"/>
              </a:rPr>
              <a:t>	</a:t>
            </a:r>
            <a:r>
              <a:rPr lang="en-US" dirty="0" smtClean="0">
                <a:latin typeface="Arial Narrow"/>
                <a:cs typeface="Arial Narrow"/>
              </a:rPr>
              <a:t>per day</a:t>
            </a:r>
            <a:endParaRPr lang="en-US" dirty="0">
              <a:latin typeface="Arial Narrow"/>
              <a:cs typeface="Arial Narrow"/>
            </a:endParaRP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 Highly-Branched Naphtha:138.84MT per hour or 3,332.16MT</a:t>
            </a:r>
            <a:r>
              <a:rPr lang="en-US" dirty="0">
                <a:latin typeface="Arial Narrow"/>
                <a:cs typeface="Arial Narrow"/>
              </a:rPr>
              <a:t>	</a:t>
            </a:r>
            <a:r>
              <a:rPr lang="en-US" dirty="0" smtClean="0">
                <a:latin typeface="Arial Narrow"/>
                <a:cs typeface="Arial Narrow"/>
              </a:rPr>
              <a:t>per day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ANNUAL PRODUCTION  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8.564 </a:t>
            </a:r>
            <a:r>
              <a:rPr lang="en-US" sz="2400" b="1" dirty="0">
                <a:solidFill>
                  <a:srgbClr val="FF0000"/>
                </a:solidFill>
                <a:latin typeface="Arial Narrow"/>
                <a:cs typeface="Arial Narrow"/>
              </a:rPr>
              <a:t>Million 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MT  Diesel</a:t>
            </a:r>
            <a:r>
              <a:rPr lang="en-US" sz="2400" b="1" dirty="0">
                <a:solidFill>
                  <a:srgbClr val="FF0000"/>
                </a:solidFill>
                <a:latin typeface="Arial Narrow"/>
                <a:cs typeface="Arial Narrow"/>
              </a:rPr>
              <a:t>, </a:t>
            </a:r>
            <a:endParaRPr lang="en-US" sz="2400" b="1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3.063 </a:t>
            </a:r>
            <a:r>
              <a:rPr lang="en-US" sz="2400" b="1" dirty="0">
                <a:solidFill>
                  <a:srgbClr val="FF0000"/>
                </a:solidFill>
                <a:latin typeface="Arial Narrow"/>
                <a:cs typeface="Arial Narrow"/>
              </a:rPr>
              <a:t>Million MT Aviation Turbine Fuel and </a:t>
            </a:r>
            <a:endParaRPr lang="en-US" sz="2400" b="1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1.166 </a:t>
            </a:r>
            <a:r>
              <a:rPr lang="en-US" sz="2400" b="1" dirty="0">
                <a:solidFill>
                  <a:srgbClr val="FF0000"/>
                </a:solidFill>
                <a:latin typeface="Arial Narrow"/>
                <a:cs typeface="Arial Narrow"/>
              </a:rPr>
              <a:t>Million MT of </a:t>
            </a:r>
            <a:r>
              <a:rPr lang="en-US" sz="24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Highly-Branched Naphtha</a:t>
            </a:r>
            <a:endParaRPr lang="en-US" sz="2400" b="1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>
              <a:spcAft>
                <a:spcPts val="600"/>
              </a:spcAft>
            </a:pP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6933" y="1115576"/>
            <a:ext cx="3321794" cy="1318764"/>
          </a:xfrm>
          <a:prstGeom prst="notched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Convert NG to H</a:t>
            </a:r>
            <a:r>
              <a:rPr lang="en-US" baseline="-25000" dirty="0" smtClean="0">
                <a:solidFill>
                  <a:srgbClr val="FFFF00"/>
                </a:solidFill>
                <a:latin typeface="Arial Narrow"/>
                <a:cs typeface="Arial Narrow"/>
              </a:rPr>
              <a:t>2</a:t>
            </a:r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 and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Highly-branched Naphtha</a:t>
            </a:r>
            <a:endParaRPr lang="en-US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2854683" y="2273242"/>
            <a:ext cx="3321794" cy="1318764"/>
          </a:xfrm>
          <a:prstGeom prst="notched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Narrow"/>
                <a:cs typeface="Arial Narrow"/>
              </a:rPr>
              <a:t>Hydrocrack Dirty Brown Coal into Pure Diesel and Jet Fuel</a:t>
            </a:r>
            <a:endParaRPr lang="en-US" dirty="0">
              <a:solidFill>
                <a:srgbClr val="FFFF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7436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82805"/>
            <a:ext cx="6544370" cy="9253530"/>
            <a:chOff x="0" y="-182805"/>
            <a:chExt cx="6544370" cy="925353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168400" y="3272911"/>
              <a:ext cx="1020920" cy="170972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2903579"/>
              <a:ext cx="2189320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13 mt of NG per hour</a:t>
              </a:r>
              <a:endParaRPr lang="en-US" dirty="0">
                <a:latin typeface="Arial Narrow"/>
                <a:cs typeface="Arial Narrow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737396" y="3834679"/>
              <a:ext cx="903815" cy="1147961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23588" y="3465347"/>
              <a:ext cx="1960219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27.3 MW per hour</a:t>
              </a:r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>
            <a:xfrm>
              <a:off x="2069478" y="-182805"/>
              <a:ext cx="2719044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H2H™</a:t>
              </a:r>
            </a:p>
            <a:p>
              <a:pPr algn="ctr"/>
              <a:r>
                <a:rPr lang="en-US" sz="28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Factory Module</a:t>
              </a:r>
              <a:endPara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38821" y="8609060"/>
              <a:ext cx="2083302" cy="36933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11.57 mt per hour</a:t>
              </a:r>
              <a:endParaRPr lang="en-US" dirty="0">
                <a:latin typeface="Arial Narrow"/>
                <a:cs typeface="Arial Narrow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538927" y="6570246"/>
              <a:ext cx="650393" cy="903715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Natural Ga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59" y="1021675"/>
              <a:ext cx="1223239" cy="1922233"/>
            </a:xfrm>
            <a:prstGeom prst="rect">
              <a:avLst/>
            </a:prstGeom>
          </p:spPr>
        </p:pic>
        <p:pic>
          <p:nvPicPr>
            <p:cNvPr id="14" name="Picture 13" descr="Electricity 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371" y="2107242"/>
              <a:ext cx="1433765" cy="1433765"/>
            </a:xfrm>
            <a:prstGeom prst="rect">
              <a:avLst/>
            </a:prstGeom>
          </p:spPr>
        </p:pic>
        <p:pic>
          <p:nvPicPr>
            <p:cNvPr id="15" name="Picture 14" descr="H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09" y="7519976"/>
              <a:ext cx="1641750" cy="12313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70991" y="8701393"/>
              <a:ext cx="1807631" cy="36933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1.43 mt per hour</a:t>
              </a:r>
              <a:endParaRPr lang="en-US" dirty="0">
                <a:latin typeface="Arial Narrow"/>
                <a:cs typeface="Arial Narrow"/>
              </a:endParaRPr>
            </a:p>
          </p:txBody>
        </p:sp>
        <p:pic>
          <p:nvPicPr>
            <p:cNvPr id="17" name="Picture 16" descr="Naphtha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196" y="6931205"/>
              <a:ext cx="2099174" cy="1574380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4097783" y="6570246"/>
              <a:ext cx="763275" cy="757165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H2H Container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174" y="4365560"/>
              <a:ext cx="2757652" cy="2757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22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671" y="-179855"/>
            <a:ext cx="6738729" cy="9273912"/>
            <a:chOff x="17671" y="-179855"/>
            <a:chExt cx="6738729" cy="9273912"/>
          </a:xfrm>
        </p:grpSpPr>
        <p:pic>
          <p:nvPicPr>
            <p:cNvPr id="6" name="Picture 5" descr="Storage-Container-Ic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320" y="4358135"/>
              <a:ext cx="2857500" cy="28575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028700" y="3595339"/>
              <a:ext cx="1160620" cy="1387301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9063" y="3206626"/>
              <a:ext cx="1538927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91 mt per hour</a:t>
              </a:r>
              <a:endParaRPr lang="en-US" dirty="0">
                <a:latin typeface="Arial Narrow"/>
                <a:cs typeface="Arial Narrow"/>
              </a:endParaRPr>
            </a:p>
          </p:txBody>
        </p:sp>
        <p:pic>
          <p:nvPicPr>
            <p:cNvPr id="9" name="Picture 8" descr="Coal icon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9" y="1598511"/>
              <a:ext cx="1668380" cy="166838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>
              <a:off x="3737396" y="3834679"/>
              <a:ext cx="903815" cy="1147961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H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138" y="2105451"/>
              <a:ext cx="1986518" cy="14898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023588" y="3465347"/>
              <a:ext cx="1960219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1.092 mt per hour</a:t>
              </a:r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13" name="Rectangle 12"/>
            <p:cNvSpPr>
              <a:spLocks/>
            </p:cNvSpPr>
            <p:nvPr/>
          </p:nvSpPr>
          <p:spPr>
            <a:xfrm>
              <a:off x="2069478" y="-179855"/>
              <a:ext cx="2719044" cy="16312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S2J™</a:t>
              </a:r>
            </a:p>
            <a:p>
              <a:pPr algn="ctr"/>
              <a:r>
                <a:rPr lang="en-US" sz="28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Factory Module</a:t>
              </a:r>
              <a:endPara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  <p:pic>
          <p:nvPicPr>
            <p:cNvPr id="14" name="Picture 13" descr="m-diesel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1" y="7288908"/>
              <a:ext cx="1955132" cy="152500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671" y="8724725"/>
              <a:ext cx="2572209" cy="36933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20,065 gallons per hour</a:t>
              </a:r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8821" y="8722344"/>
              <a:ext cx="2317579" cy="369332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8,599 gallons per hour</a:t>
              </a:r>
              <a:endParaRPr lang="en-US" dirty="0">
                <a:latin typeface="Arial Narrow"/>
                <a:cs typeface="Arial Narrow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1538927" y="6570246"/>
              <a:ext cx="650394" cy="757165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097783" y="6570246"/>
              <a:ext cx="763275" cy="757165"/>
            </a:xfrm>
            <a:prstGeom prst="straightConnector1">
              <a:avLst/>
            </a:prstGeom>
            <a:ln w="5715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Jet Fuel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406" y="7226733"/>
              <a:ext cx="1248583" cy="1472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77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2H Contai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9" y="1179933"/>
            <a:ext cx="1556623" cy="1556623"/>
          </a:xfrm>
          <a:prstGeom prst="rect">
            <a:avLst/>
          </a:prstGeom>
        </p:spPr>
      </p:pic>
      <p:pic>
        <p:nvPicPr>
          <p:cNvPr id="5" name="Picture 4" descr="H2H Contai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47" y="529597"/>
            <a:ext cx="1556623" cy="1556623"/>
          </a:xfrm>
          <a:prstGeom prst="rect">
            <a:avLst/>
          </a:prstGeom>
          <a:noFill/>
        </p:spPr>
      </p:pic>
      <p:pic>
        <p:nvPicPr>
          <p:cNvPr id="6" name="Picture 5" descr="H2H Contai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8" y="-248714"/>
            <a:ext cx="1556623" cy="1556623"/>
          </a:xfrm>
          <a:prstGeom prst="rect">
            <a:avLst/>
          </a:prstGeom>
        </p:spPr>
      </p:pic>
      <p:pic>
        <p:nvPicPr>
          <p:cNvPr id="7" name="Picture 6" descr="Storage-Contain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94" y="4641439"/>
            <a:ext cx="1612985" cy="1612985"/>
          </a:xfrm>
          <a:prstGeom prst="rect">
            <a:avLst/>
          </a:prstGeom>
        </p:spPr>
      </p:pic>
      <p:pic>
        <p:nvPicPr>
          <p:cNvPr id="8" name="Picture 7" descr="Storage-Contain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43" y="5206040"/>
            <a:ext cx="1612985" cy="1612985"/>
          </a:xfrm>
          <a:prstGeom prst="rect">
            <a:avLst/>
          </a:prstGeom>
        </p:spPr>
      </p:pic>
      <p:pic>
        <p:nvPicPr>
          <p:cNvPr id="9" name="Picture 8" descr="Storage-Contain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97" y="5699139"/>
            <a:ext cx="1612985" cy="1612985"/>
          </a:xfrm>
          <a:prstGeom prst="rect">
            <a:avLst/>
          </a:prstGeom>
        </p:spPr>
      </p:pic>
      <p:pic>
        <p:nvPicPr>
          <p:cNvPr id="10" name="Picture 9" descr="Storage-Contain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84" y="5128685"/>
            <a:ext cx="1612985" cy="1612985"/>
          </a:xfrm>
          <a:prstGeom prst="rect">
            <a:avLst/>
          </a:prstGeom>
        </p:spPr>
      </p:pic>
      <p:pic>
        <p:nvPicPr>
          <p:cNvPr id="11" name="Picture 10" descr="H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3605"/>
            <a:ext cx="2240361" cy="166367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364476" y="1756486"/>
            <a:ext cx="722421" cy="65946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75583" y="4051391"/>
            <a:ext cx="1315578" cy="14461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520030" y="3438351"/>
            <a:ext cx="1642522" cy="19647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-dies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6" y="7098822"/>
            <a:ext cx="1335382" cy="10415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847" y="8341624"/>
            <a:ext cx="2219394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80,260 gallons per hour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63090" y="8369367"/>
            <a:ext cx="2422070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34,398 gallons per hour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22" name="Picture 21" descr="Jet Fu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8" y="7016150"/>
            <a:ext cx="938078" cy="110638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1460500" y="6421310"/>
            <a:ext cx="1093711" cy="890814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393306" y="6463785"/>
            <a:ext cx="775594" cy="635037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Naphth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84" y="2602136"/>
            <a:ext cx="2099174" cy="157438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2691894" y="1756486"/>
            <a:ext cx="856225" cy="1075625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71409" y="4051391"/>
            <a:ext cx="2083302" cy="369332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34.7 mt per hour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67" y="4083241"/>
            <a:ext cx="180763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4.29 mt per hour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6157" y="4597862"/>
            <a:ext cx="242207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 1,456 mt of coal per hour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15" name="Picture 14" descr="Coal 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91" y="2130601"/>
            <a:ext cx="1516709" cy="1516709"/>
          </a:xfrm>
          <a:prstGeom prst="rect">
            <a:avLst/>
          </a:prstGeom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975584" y="8744822"/>
            <a:ext cx="51869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Configuration of H2H™ modules supporting S2J™ modules</a:t>
            </a:r>
            <a:endParaRPr lang="en-US" sz="1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9759" y="6865799"/>
            <a:ext cx="3174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S2J™ modules</a:t>
            </a:r>
            <a:endParaRPr lang="en-US" sz="4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4850" y="47268"/>
            <a:ext cx="3409707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r>
              <a:rPr lang="en-US" sz="4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2H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™ modules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6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0232" y="205164"/>
            <a:ext cx="1980483" cy="1320322"/>
            <a:chOff x="1131969" y="640156"/>
            <a:chExt cx="1980483" cy="1320322"/>
          </a:xfrm>
        </p:grpSpPr>
        <p:pic>
          <p:nvPicPr>
            <p:cNvPr id="9" name="Picture 8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91" y="1300317"/>
              <a:ext cx="660161" cy="660161"/>
            </a:xfrm>
            <a:prstGeom prst="rect">
              <a:avLst/>
            </a:prstGeom>
          </p:spPr>
        </p:pic>
        <p:pic>
          <p:nvPicPr>
            <p:cNvPr id="10" name="Picture 9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130" y="970236"/>
              <a:ext cx="660161" cy="660161"/>
            </a:xfrm>
            <a:prstGeom prst="rect">
              <a:avLst/>
            </a:prstGeom>
            <a:noFill/>
          </p:spPr>
        </p:pic>
        <p:pic>
          <p:nvPicPr>
            <p:cNvPr id="11" name="Picture 10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69" y="640156"/>
              <a:ext cx="660161" cy="66016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792130" y="205164"/>
            <a:ext cx="1980483" cy="1320322"/>
            <a:chOff x="1131969" y="640156"/>
            <a:chExt cx="1980483" cy="1320322"/>
          </a:xfrm>
        </p:grpSpPr>
        <p:pic>
          <p:nvPicPr>
            <p:cNvPr id="13" name="Picture 12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91" y="1300317"/>
              <a:ext cx="660161" cy="660161"/>
            </a:xfrm>
            <a:prstGeom prst="rect">
              <a:avLst/>
            </a:prstGeom>
          </p:spPr>
        </p:pic>
        <p:pic>
          <p:nvPicPr>
            <p:cNvPr id="14" name="Picture 13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130" y="970236"/>
              <a:ext cx="660161" cy="660161"/>
            </a:xfrm>
            <a:prstGeom prst="rect">
              <a:avLst/>
            </a:prstGeom>
            <a:noFill/>
          </p:spPr>
        </p:pic>
        <p:pic>
          <p:nvPicPr>
            <p:cNvPr id="15" name="Picture 14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69" y="640156"/>
              <a:ext cx="660161" cy="66016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112452" y="137192"/>
            <a:ext cx="1980483" cy="1320322"/>
            <a:chOff x="1131969" y="640156"/>
            <a:chExt cx="1980483" cy="1320322"/>
          </a:xfrm>
        </p:grpSpPr>
        <p:pic>
          <p:nvPicPr>
            <p:cNvPr id="17" name="Picture 16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91" y="1300317"/>
              <a:ext cx="660161" cy="660161"/>
            </a:xfrm>
            <a:prstGeom prst="rect">
              <a:avLst/>
            </a:prstGeom>
          </p:spPr>
        </p:pic>
        <p:pic>
          <p:nvPicPr>
            <p:cNvPr id="18" name="Picture 17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130" y="970236"/>
              <a:ext cx="660161" cy="660161"/>
            </a:xfrm>
            <a:prstGeom prst="rect">
              <a:avLst/>
            </a:prstGeom>
            <a:noFill/>
          </p:spPr>
        </p:pic>
        <p:pic>
          <p:nvPicPr>
            <p:cNvPr id="19" name="Picture 18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69" y="640156"/>
              <a:ext cx="660161" cy="66016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510288" y="132395"/>
            <a:ext cx="1980483" cy="1320322"/>
            <a:chOff x="1131969" y="640156"/>
            <a:chExt cx="1980483" cy="1320322"/>
          </a:xfrm>
        </p:grpSpPr>
        <p:pic>
          <p:nvPicPr>
            <p:cNvPr id="21" name="Picture 20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91" y="1300317"/>
              <a:ext cx="660161" cy="660161"/>
            </a:xfrm>
            <a:prstGeom prst="rect">
              <a:avLst/>
            </a:prstGeom>
          </p:spPr>
        </p:pic>
        <p:pic>
          <p:nvPicPr>
            <p:cNvPr id="22" name="Picture 21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130" y="970236"/>
              <a:ext cx="660161" cy="660161"/>
            </a:xfrm>
            <a:prstGeom prst="rect">
              <a:avLst/>
            </a:prstGeom>
            <a:noFill/>
          </p:spPr>
        </p:pic>
        <p:pic>
          <p:nvPicPr>
            <p:cNvPr id="23" name="Picture 22" descr="H2H Contain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69" y="640156"/>
              <a:ext cx="660161" cy="660161"/>
            </a:xfrm>
            <a:prstGeom prst="rect">
              <a:avLst/>
            </a:prstGeom>
          </p:spPr>
        </p:pic>
      </p:grpSp>
      <p:pic>
        <p:nvPicPr>
          <p:cNvPr id="24" name="Picture 23" descr="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9" y="1925813"/>
            <a:ext cx="1805925" cy="135444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1969504" y="1452717"/>
            <a:ext cx="722421" cy="65946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800" y="3285430"/>
            <a:ext cx="180763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17.16 mt per hour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29" name="Picture 28" descr="Napht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43" y="2150996"/>
            <a:ext cx="1433765" cy="1075323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4111126" y="1649830"/>
            <a:ext cx="643295" cy="551965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41179" y="3234631"/>
            <a:ext cx="2083302" cy="369332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 Narrow"/>
                <a:cs typeface="Arial Narrow"/>
              </a:rPr>
              <a:t>138.84 mt </a:t>
            </a:r>
            <a:r>
              <a:rPr lang="en-US" dirty="0" smtClean="0">
                <a:latin typeface="Arial Narrow"/>
                <a:cs typeface="Arial Narrow"/>
              </a:rPr>
              <a:t>per hour</a:t>
            </a:r>
            <a:endParaRPr lang="en-US" dirty="0">
              <a:latin typeface="Arial Narrow"/>
              <a:cs typeface="Arial Narrow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811574" y="4055884"/>
            <a:ext cx="1669902" cy="1623229"/>
            <a:chOff x="122228" y="4140689"/>
            <a:chExt cx="1669902" cy="1623229"/>
          </a:xfrm>
        </p:grpSpPr>
        <p:pic>
          <p:nvPicPr>
            <p:cNvPr id="33" name="Picture 32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62" y="4140689"/>
              <a:ext cx="684062" cy="684062"/>
            </a:xfrm>
            <a:prstGeom prst="rect">
              <a:avLst/>
            </a:prstGeom>
          </p:spPr>
        </p:pic>
        <p:pic>
          <p:nvPicPr>
            <p:cNvPr id="34" name="Picture 33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28" y="4603690"/>
              <a:ext cx="684062" cy="684062"/>
            </a:xfrm>
            <a:prstGeom prst="rect">
              <a:avLst/>
            </a:prstGeom>
          </p:spPr>
        </p:pic>
        <p:pic>
          <p:nvPicPr>
            <p:cNvPr id="35" name="Picture 34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62" y="5079856"/>
              <a:ext cx="684062" cy="684062"/>
            </a:xfrm>
            <a:prstGeom prst="rect">
              <a:avLst/>
            </a:prstGeom>
          </p:spPr>
        </p:pic>
        <p:pic>
          <p:nvPicPr>
            <p:cNvPr id="36" name="Picture 35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68" y="4603690"/>
              <a:ext cx="684062" cy="68406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7007" y="4043254"/>
            <a:ext cx="1669902" cy="1623229"/>
            <a:chOff x="122228" y="4140689"/>
            <a:chExt cx="1669902" cy="1623229"/>
          </a:xfrm>
        </p:grpSpPr>
        <p:pic>
          <p:nvPicPr>
            <p:cNvPr id="39" name="Picture 38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62" y="4140689"/>
              <a:ext cx="684062" cy="684062"/>
            </a:xfrm>
            <a:prstGeom prst="rect">
              <a:avLst/>
            </a:prstGeom>
          </p:spPr>
        </p:pic>
        <p:pic>
          <p:nvPicPr>
            <p:cNvPr id="40" name="Picture 39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28" y="4603690"/>
              <a:ext cx="684062" cy="684062"/>
            </a:xfrm>
            <a:prstGeom prst="rect">
              <a:avLst/>
            </a:prstGeom>
          </p:spPr>
        </p:pic>
        <p:pic>
          <p:nvPicPr>
            <p:cNvPr id="41" name="Picture 40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62" y="5079856"/>
              <a:ext cx="684062" cy="684062"/>
            </a:xfrm>
            <a:prstGeom prst="rect">
              <a:avLst/>
            </a:prstGeom>
          </p:spPr>
        </p:pic>
        <p:pic>
          <p:nvPicPr>
            <p:cNvPr id="42" name="Picture 41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68" y="4603690"/>
              <a:ext cx="684062" cy="684062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5170449" y="4137407"/>
            <a:ext cx="1669902" cy="1623229"/>
            <a:chOff x="122228" y="4140689"/>
            <a:chExt cx="1669902" cy="1623229"/>
          </a:xfrm>
        </p:grpSpPr>
        <p:pic>
          <p:nvPicPr>
            <p:cNvPr id="44" name="Picture 43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62" y="4140689"/>
              <a:ext cx="684062" cy="684062"/>
            </a:xfrm>
            <a:prstGeom prst="rect">
              <a:avLst/>
            </a:prstGeom>
          </p:spPr>
        </p:pic>
        <p:pic>
          <p:nvPicPr>
            <p:cNvPr id="45" name="Picture 44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28" y="4603690"/>
              <a:ext cx="684062" cy="684062"/>
            </a:xfrm>
            <a:prstGeom prst="rect">
              <a:avLst/>
            </a:prstGeom>
          </p:spPr>
        </p:pic>
        <p:pic>
          <p:nvPicPr>
            <p:cNvPr id="46" name="Picture 45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62" y="5079856"/>
              <a:ext cx="684062" cy="684062"/>
            </a:xfrm>
            <a:prstGeom prst="rect">
              <a:avLst/>
            </a:prstGeom>
          </p:spPr>
        </p:pic>
        <p:pic>
          <p:nvPicPr>
            <p:cNvPr id="47" name="Picture 46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68" y="4603690"/>
              <a:ext cx="684062" cy="684062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3500547" y="4010781"/>
            <a:ext cx="1669902" cy="1623229"/>
            <a:chOff x="122228" y="4140689"/>
            <a:chExt cx="1669902" cy="1623229"/>
          </a:xfrm>
        </p:grpSpPr>
        <p:pic>
          <p:nvPicPr>
            <p:cNvPr id="49" name="Picture 48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62" y="4140689"/>
              <a:ext cx="684062" cy="684062"/>
            </a:xfrm>
            <a:prstGeom prst="rect">
              <a:avLst/>
            </a:prstGeom>
          </p:spPr>
        </p:pic>
        <p:pic>
          <p:nvPicPr>
            <p:cNvPr id="50" name="Picture 49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28" y="4603690"/>
              <a:ext cx="684062" cy="684062"/>
            </a:xfrm>
            <a:prstGeom prst="rect">
              <a:avLst/>
            </a:prstGeom>
          </p:spPr>
        </p:pic>
        <p:pic>
          <p:nvPicPr>
            <p:cNvPr id="51" name="Picture 50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62" y="5079856"/>
              <a:ext cx="684062" cy="684062"/>
            </a:xfrm>
            <a:prstGeom prst="rect">
              <a:avLst/>
            </a:prstGeom>
          </p:spPr>
        </p:pic>
        <p:pic>
          <p:nvPicPr>
            <p:cNvPr id="52" name="Picture 51" descr="Storage-Containe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68" y="4603690"/>
              <a:ext cx="684062" cy="684062"/>
            </a:xfrm>
            <a:prstGeom prst="rect">
              <a:avLst/>
            </a:prstGeom>
          </p:spPr>
        </p:pic>
      </p:grpSp>
      <p:cxnSp>
        <p:nvCxnSpPr>
          <p:cNvPr id="53" name="Straight Arrow Connector 52"/>
          <p:cNvCxnSpPr/>
          <p:nvPr/>
        </p:nvCxnSpPr>
        <p:spPr>
          <a:xfrm>
            <a:off x="1234196" y="3646546"/>
            <a:ext cx="735308" cy="82723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Coal 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94" y="2326217"/>
            <a:ext cx="1035932" cy="1035932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>
            <a:off x="3313076" y="3395239"/>
            <a:ext cx="0" cy="9823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102041" y="3603963"/>
            <a:ext cx="242207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latin typeface="Arial Narrow"/>
                <a:cs typeface="Arial Narrow"/>
              </a:rPr>
              <a:t>1,456</a:t>
            </a:r>
            <a:r>
              <a:rPr lang="en-US" dirty="0" smtClean="0">
                <a:latin typeface="Arial Narrow"/>
                <a:cs typeface="Arial Narrow"/>
              </a:rPr>
              <a:t> mt of coal per hour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61" name="Picture 60" descr="m-diese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6" y="6184440"/>
            <a:ext cx="1335382" cy="104159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1767" y="7208148"/>
            <a:ext cx="2380524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latin typeface="Arial Narrow"/>
                <a:cs typeface="Arial Narrow"/>
              </a:rPr>
              <a:t>321,040</a:t>
            </a:r>
            <a:r>
              <a:rPr lang="en-US" dirty="0" smtClean="0">
                <a:latin typeface="Arial Narrow"/>
                <a:cs typeface="Arial Narrow"/>
              </a:rPr>
              <a:t> gallons per hour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46157" y="7217923"/>
            <a:ext cx="2422070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latin typeface="Arial Narrow"/>
                <a:cs typeface="Arial Narrow"/>
              </a:rPr>
              <a:t>137,592</a:t>
            </a:r>
            <a:r>
              <a:rPr lang="en-US" dirty="0" smtClean="0">
                <a:latin typeface="Arial Narrow"/>
                <a:cs typeface="Arial Narrow"/>
              </a:rPr>
              <a:t> gallons per hour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64" name="Picture 63" descr="Jet Fue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8" y="6101768"/>
            <a:ext cx="938078" cy="1106380"/>
          </a:xfrm>
          <a:prstGeom prst="rect">
            <a:avLst/>
          </a:prstGeom>
        </p:spPr>
      </p:pic>
      <p:cxnSp>
        <p:nvCxnSpPr>
          <p:cNvPr id="65" name="Straight Arrow Connector 64"/>
          <p:cNvCxnSpPr>
            <a:stCxn id="34" idx="2"/>
          </p:cNvCxnSpPr>
          <p:nvPr/>
        </p:nvCxnSpPr>
        <p:spPr>
          <a:xfrm flipH="1">
            <a:off x="1358903" y="5202947"/>
            <a:ext cx="794702" cy="873068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346157" y="5634010"/>
            <a:ext cx="822743" cy="550430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>
            <a:spLocks/>
          </p:cNvSpPr>
          <p:nvPr/>
        </p:nvSpPr>
        <p:spPr>
          <a:xfrm>
            <a:off x="1792130" y="7992978"/>
            <a:ext cx="36404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Beneficiation Site in HAZIRA, GUJARAT INDIA</a:t>
            </a:r>
            <a:endParaRPr lang="en-US" sz="105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860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639</Words>
  <Application>Microsoft Macintosh PowerPoint</Application>
  <PresentationFormat>A4 Paper (210x297 mm)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Local Beneficiation Program   I N D I A</vt:lpstr>
      <vt:lpstr>PowerPoint Presentation</vt:lpstr>
      <vt:lpstr>PowerPoint Presentation</vt:lpstr>
      <vt:lpstr>PowerPoint Presentation</vt:lpstr>
      <vt:lpstr>Beneficiation Facilities Will Site at     HAZIRA LNG PORT in Gujrat, India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View</vt:lpstr>
    </vt:vector>
  </TitlesOfParts>
  <Company>LFTR Energy (IOM)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Beneficiation Program  I N D I A</dc:title>
  <dc:creator>George R. Langworth</dc:creator>
  <cp:lastModifiedBy>George R. Langworth</cp:lastModifiedBy>
  <cp:revision>59</cp:revision>
  <dcterms:created xsi:type="dcterms:W3CDTF">2017-07-27T00:39:00Z</dcterms:created>
  <dcterms:modified xsi:type="dcterms:W3CDTF">2018-02-19T13:20:59Z</dcterms:modified>
</cp:coreProperties>
</file>