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8378" autoAdjust="0"/>
  </p:normalViewPr>
  <p:slideViewPr>
    <p:cSldViewPr snapToGrid="0" snapToObjects="1">
      <p:cViewPr>
        <p:scale>
          <a:sx n="150" d="100"/>
          <a:sy n="150" d="100"/>
        </p:scale>
        <p:origin x="-624" y="401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17DD-EBAE-5E41-A7BF-4ABC6C70D241}" type="datetimeFigureOut">
              <a:rPr lang="en-US" smtClean="0"/>
              <a:t>4/30/19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3C00-2915-B347-BEE8-E48073A6F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32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17DD-EBAE-5E41-A7BF-4ABC6C70D241}" type="datetimeFigureOut">
              <a:rPr lang="en-US" smtClean="0"/>
              <a:t>4/30/19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3C00-2915-B347-BEE8-E48073A6F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56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17DD-EBAE-5E41-A7BF-4ABC6C70D241}" type="datetimeFigureOut">
              <a:rPr lang="en-US" smtClean="0"/>
              <a:t>4/30/19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3C00-2915-B347-BEE8-E48073A6F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93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17DD-EBAE-5E41-A7BF-4ABC6C70D241}" type="datetimeFigureOut">
              <a:rPr lang="en-US" smtClean="0"/>
              <a:t>4/30/19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3C00-2915-B347-BEE8-E48073A6F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04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17DD-EBAE-5E41-A7BF-4ABC6C70D241}" type="datetimeFigureOut">
              <a:rPr lang="en-US" smtClean="0"/>
              <a:t>4/30/19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3C00-2915-B347-BEE8-E48073A6F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274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17DD-EBAE-5E41-A7BF-4ABC6C70D241}" type="datetimeFigureOut">
              <a:rPr lang="en-US" smtClean="0"/>
              <a:t>4/30/19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3C00-2915-B347-BEE8-E48073A6F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7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17DD-EBAE-5E41-A7BF-4ABC6C70D241}" type="datetimeFigureOut">
              <a:rPr lang="en-US" smtClean="0"/>
              <a:t>4/30/19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3C00-2915-B347-BEE8-E48073A6F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35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17DD-EBAE-5E41-A7BF-4ABC6C70D241}" type="datetimeFigureOut">
              <a:rPr lang="en-US" smtClean="0"/>
              <a:t>4/30/19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3C00-2915-B347-BEE8-E48073A6F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49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17DD-EBAE-5E41-A7BF-4ABC6C70D241}" type="datetimeFigureOut">
              <a:rPr lang="en-US" smtClean="0"/>
              <a:t>4/30/19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3C00-2915-B347-BEE8-E48073A6F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58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17DD-EBAE-5E41-A7BF-4ABC6C70D241}" type="datetimeFigureOut">
              <a:rPr lang="en-US" smtClean="0"/>
              <a:t>4/30/19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3C00-2915-B347-BEE8-E48073A6F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244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17DD-EBAE-5E41-A7BF-4ABC6C70D241}" type="datetimeFigureOut">
              <a:rPr lang="en-US" smtClean="0"/>
              <a:t>4/30/19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3C00-2915-B347-BEE8-E48073A6F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040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C17DD-EBAE-5E41-A7BF-4ABC6C70D241}" type="datetimeFigureOut">
              <a:rPr lang="en-US" smtClean="0"/>
              <a:t>4/30/19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03C00-2915-B347-BEE8-E48073A6F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346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tched Right Arrow 3"/>
          <p:cNvSpPr/>
          <p:nvPr/>
        </p:nvSpPr>
        <p:spPr>
          <a:xfrm>
            <a:off x="1677830" y="485053"/>
            <a:ext cx="3321794" cy="1318764"/>
          </a:xfrm>
          <a:prstGeom prst="notchedRightArrow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Arial Narrow"/>
                <a:cs typeface="Arial Narrow"/>
              </a:rPr>
              <a:t>Convert C6 Dextrose to </a:t>
            </a:r>
            <a:r>
              <a:rPr lang="en-US" dirty="0" err="1" smtClean="0">
                <a:solidFill>
                  <a:srgbClr val="FFFF00"/>
                </a:solidFill>
                <a:latin typeface="Arial Narrow"/>
                <a:cs typeface="Arial Narrow"/>
              </a:rPr>
              <a:t>Adipic</a:t>
            </a:r>
            <a:r>
              <a:rPr lang="en-US" dirty="0" smtClean="0">
                <a:solidFill>
                  <a:srgbClr val="FFFF00"/>
                </a:solidFill>
                <a:latin typeface="Arial Narrow"/>
                <a:cs typeface="Arial Narrow"/>
              </a:rPr>
              <a:t> Acid &amp; Omega-7</a:t>
            </a:r>
            <a:endParaRPr lang="en-US" dirty="0">
              <a:solidFill>
                <a:srgbClr val="FFFF00"/>
              </a:solidFill>
              <a:latin typeface="Arial Narrow"/>
              <a:cs typeface="Arial Narro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1" y="1890184"/>
            <a:ext cx="6007100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dirty="0" err="1" smtClean="0">
                <a:latin typeface="Arial Narrow"/>
                <a:cs typeface="Arial Narrow"/>
              </a:rPr>
              <a:t>Adipic</a:t>
            </a:r>
            <a:r>
              <a:rPr lang="en-US" sz="1400" dirty="0" smtClean="0">
                <a:latin typeface="Arial Narrow"/>
                <a:cs typeface="Arial Narrow"/>
              </a:rPr>
              <a:t> acid is one of the most produced commodity chemicals worldwide.  The 2017 global market size is projected at 6 billion pounds.  </a:t>
            </a:r>
            <a:r>
              <a:rPr lang="en-US" sz="1400" dirty="0" err="1" smtClean="0">
                <a:latin typeface="Arial Narrow"/>
                <a:cs typeface="Arial Narrow"/>
              </a:rPr>
              <a:t>Adipic</a:t>
            </a:r>
            <a:r>
              <a:rPr lang="en-US" sz="1400" dirty="0" smtClean="0">
                <a:latin typeface="Arial Narrow"/>
                <a:cs typeface="Arial Narrow"/>
              </a:rPr>
              <a:t> acid is a versatile building block for an array of processes in the chemical, pharmaceutical and food industries.  Its primary use is as a precursor for the synthesis of polyamide Nylon-6,6.</a:t>
            </a:r>
          </a:p>
          <a:p>
            <a:pPr>
              <a:spcAft>
                <a:spcPts val="600"/>
              </a:spcAft>
            </a:pPr>
            <a:r>
              <a:rPr lang="en-US" sz="1400" dirty="0" err="1" smtClean="0">
                <a:latin typeface="Arial Narrow"/>
                <a:cs typeface="Arial Narrow"/>
              </a:rPr>
              <a:t>Rennovia</a:t>
            </a:r>
            <a:r>
              <a:rPr lang="en-US" sz="1400" dirty="0" smtClean="0">
                <a:latin typeface="Arial Narrow"/>
                <a:cs typeface="Arial Narrow"/>
              </a:rPr>
              <a:t>, Inc., of Menlo Park, CA uses a bio-based chemical process initially exploiting conventional carbohydrates, e.g. C6 glucose.</a:t>
            </a:r>
            <a:endParaRPr lang="en-US" sz="1400" dirty="0">
              <a:latin typeface="Arial Narrow"/>
              <a:cs typeface="Arial Narrow"/>
            </a:endParaRPr>
          </a:p>
        </p:txBody>
      </p:sp>
      <p:pic>
        <p:nvPicPr>
          <p:cNvPr id="6" name="Picture 5" descr="Rennovia_Biomass to Adipic Acid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14" y="3708826"/>
            <a:ext cx="4684105" cy="1601113"/>
          </a:xfrm>
          <a:prstGeom prst="rect">
            <a:avLst/>
          </a:prstGeom>
        </p:spPr>
      </p:pic>
      <p:pic>
        <p:nvPicPr>
          <p:cNvPr id="7" name="Picture 6" descr="Screen Shot 2019-04-30 at 20.34.2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19641"/>
            <a:ext cx="6858000" cy="1843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973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9-04-30 at 20.36.3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2499202"/>
          </a:xfrm>
          <a:prstGeom prst="rect">
            <a:avLst/>
          </a:prstGeom>
        </p:spPr>
      </p:pic>
      <p:pic>
        <p:nvPicPr>
          <p:cNvPr id="5" name="Picture 4" descr="Screen Shot 2019-04-30 at 20.37.07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6140"/>
            <a:ext cx="6858000" cy="2291847"/>
          </a:xfrm>
          <a:prstGeom prst="rect">
            <a:avLst/>
          </a:prstGeom>
        </p:spPr>
      </p:pic>
      <p:pic>
        <p:nvPicPr>
          <p:cNvPr id="6" name="Picture 5" descr="Screen Shot 2019-04-30 at 20.39.5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76615"/>
            <a:ext cx="6858000" cy="3491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118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9-04-30 at 20.40.3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1570"/>
            <a:ext cx="6858000" cy="2665282"/>
          </a:xfrm>
          <a:prstGeom prst="rect">
            <a:avLst/>
          </a:prstGeom>
        </p:spPr>
      </p:pic>
      <p:pic>
        <p:nvPicPr>
          <p:cNvPr id="5" name="Picture 4" descr="Screen Shot 2019-04-30 at 20.41.1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54539"/>
            <a:ext cx="6858000" cy="92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99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98</Words>
  <Application>Microsoft Macintosh PowerPoint</Application>
  <PresentationFormat>A4 Paper (210x297 mm)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LFTR Energy (IOM)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 R. Langworth</dc:creator>
  <cp:lastModifiedBy>George R. Langworth</cp:lastModifiedBy>
  <cp:revision>2</cp:revision>
  <dcterms:created xsi:type="dcterms:W3CDTF">2019-05-01T00:32:40Z</dcterms:created>
  <dcterms:modified xsi:type="dcterms:W3CDTF">2019-05-01T01:00:46Z</dcterms:modified>
</cp:coreProperties>
</file>