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649" autoAdjust="0"/>
  </p:normalViewPr>
  <p:slideViewPr>
    <p:cSldViewPr snapToGrid="0" snapToObjects="1">
      <p:cViewPr>
        <p:scale>
          <a:sx n="100" d="100"/>
          <a:sy n="100" d="100"/>
        </p:scale>
        <p:origin x="-1704" y="-80"/>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C79D5-59F0-BE4A-B254-6F0D8F3C95F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61609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C79D5-59F0-BE4A-B254-6F0D8F3C95F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258338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C79D5-59F0-BE4A-B254-6F0D8F3C95F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07018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C79D5-59F0-BE4A-B254-6F0D8F3C95F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61650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C79D5-59F0-BE4A-B254-6F0D8F3C95F1}"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06926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C79D5-59F0-BE4A-B254-6F0D8F3C95F1}"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406326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C79D5-59F0-BE4A-B254-6F0D8F3C95F1}" type="datetimeFigureOut">
              <a:rPr lang="en-US" smtClean="0"/>
              <a:t>4/30/19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58711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C79D5-59F0-BE4A-B254-6F0D8F3C95F1}" type="datetimeFigureOut">
              <a:rPr lang="en-US" smtClean="0"/>
              <a:t>4/30/19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64194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C79D5-59F0-BE4A-B254-6F0D8F3C95F1}" type="datetimeFigureOut">
              <a:rPr lang="en-US" smtClean="0"/>
              <a:t>4/30/19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335257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C79D5-59F0-BE4A-B254-6F0D8F3C95F1}"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4474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C79D5-59F0-BE4A-B254-6F0D8F3C95F1}"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39AE-B32E-5845-B5DE-DB96364B28C9}" type="slidenum">
              <a:rPr lang="en-US" smtClean="0"/>
              <a:t>‹#›</a:t>
            </a:fld>
            <a:endParaRPr lang="en-US"/>
          </a:p>
        </p:txBody>
      </p:sp>
    </p:spTree>
    <p:extLst>
      <p:ext uri="{BB962C8B-B14F-4D97-AF65-F5344CB8AC3E}">
        <p14:creationId xmlns:p14="http://schemas.microsoft.com/office/powerpoint/2010/main" val="19628581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5BC79D5-59F0-BE4A-B254-6F0D8F3C95F1}" type="datetimeFigureOut">
              <a:rPr lang="en-US" smtClean="0"/>
              <a:t>4/30/19</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6DC39AE-B32E-5845-B5DE-DB96364B28C9}" type="slidenum">
              <a:rPr lang="en-US" smtClean="0"/>
              <a:t>‹#›</a:t>
            </a:fld>
            <a:endParaRPr lang="en-US"/>
          </a:p>
        </p:txBody>
      </p:sp>
    </p:spTree>
    <p:extLst>
      <p:ext uri="{BB962C8B-B14F-4D97-AF65-F5344CB8AC3E}">
        <p14:creationId xmlns:p14="http://schemas.microsoft.com/office/powerpoint/2010/main" val="72503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874306" y="157123"/>
            <a:ext cx="3321794" cy="1318764"/>
          </a:xfrm>
          <a:prstGeom prst="notchedRight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FF00"/>
                </a:solidFill>
                <a:latin typeface="Arial Narrow"/>
                <a:cs typeface="Arial Narrow"/>
              </a:rPr>
              <a:t>Convert C5 Xylose to Xylitol</a:t>
            </a:r>
            <a:endParaRPr lang="en-US" dirty="0">
              <a:solidFill>
                <a:srgbClr val="FFFF00"/>
              </a:solidFill>
              <a:latin typeface="Arial Narrow"/>
              <a:cs typeface="Arial Narrow"/>
            </a:endParaRPr>
          </a:p>
        </p:txBody>
      </p:sp>
      <p:pic>
        <p:nvPicPr>
          <p:cNvPr id="5" name="Picture 4" descr="Screen Shot 2017-07-27 at 14.01.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116" y="1475887"/>
            <a:ext cx="5667768" cy="3606070"/>
          </a:xfrm>
          <a:prstGeom prst="rect">
            <a:avLst/>
          </a:prstGeom>
        </p:spPr>
      </p:pic>
      <p:sp>
        <p:nvSpPr>
          <p:cNvPr id="6" name="TextBox 5"/>
          <p:cNvSpPr txBox="1"/>
          <p:nvPr/>
        </p:nvSpPr>
        <p:spPr>
          <a:xfrm>
            <a:off x="595116" y="5426891"/>
            <a:ext cx="5986255" cy="2539157"/>
          </a:xfrm>
          <a:prstGeom prst="rect">
            <a:avLst/>
          </a:prstGeom>
          <a:noFill/>
        </p:spPr>
        <p:txBody>
          <a:bodyPr wrap="square" rtlCol="0">
            <a:spAutoFit/>
          </a:bodyPr>
          <a:lstStyle/>
          <a:p>
            <a:pPr>
              <a:spcAft>
                <a:spcPts val="600"/>
              </a:spcAft>
            </a:pPr>
            <a:r>
              <a:rPr lang="en-US" sz="1400" dirty="0" smtClean="0">
                <a:latin typeface="Arial Narrow"/>
                <a:cs typeface="Arial Narrow"/>
              </a:rPr>
              <a:t>Elena </a:t>
            </a:r>
            <a:r>
              <a:rPr lang="en-US" sz="1400" dirty="0" err="1" smtClean="0">
                <a:latin typeface="Arial Narrow"/>
                <a:cs typeface="Arial Narrow"/>
              </a:rPr>
              <a:t>Tamburini</a:t>
            </a:r>
            <a:r>
              <a:rPr lang="en-US" sz="1400" dirty="0" smtClean="0">
                <a:latin typeface="Arial Narrow"/>
                <a:cs typeface="Arial Narrow"/>
              </a:rPr>
              <a:t>, </a:t>
            </a:r>
            <a:r>
              <a:rPr lang="en-US" sz="1400" dirty="0" err="1" smtClean="0">
                <a:latin typeface="Arial Narrow"/>
                <a:cs typeface="Arial Narrow"/>
              </a:rPr>
              <a:t>Stefania</a:t>
            </a:r>
            <a:r>
              <a:rPr lang="en-US" sz="1400" dirty="0" smtClean="0">
                <a:latin typeface="Arial Narrow"/>
                <a:cs typeface="Arial Narrow"/>
              </a:rPr>
              <a:t> Costa, Maria Gabriella </a:t>
            </a:r>
            <a:r>
              <a:rPr lang="en-US" sz="1400" dirty="0" err="1" smtClean="0">
                <a:latin typeface="Arial Narrow"/>
                <a:cs typeface="Arial Narrow"/>
              </a:rPr>
              <a:t>Marchetti</a:t>
            </a:r>
            <a:r>
              <a:rPr lang="en-US" sz="1400" dirty="0" smtClean="0">
                <a:latin typeface="Arial Narrow"/>
                <a:cs typeface="Arial Narrow"/>
              </a:rPr>
              <a:t>, &amp; Paola </a:t>
            </a:r>
            <a:r>
              <a:rPr lang="en-US" sz="1400" dirty="0" err="1" smtClean="0">
                <a:latin typeface="Arial Narrow"/>
                <a:cs typeface="Arial Narrow"/>
              </a:rPr>
              <a:t>Pedrini</a:t>
            </a:r>
            <a:r>
              <a:rPr lang="en-US" sz="1400" dirty="0" smtClean="0">
                <a:latin typeface="Arial Narrow"/>
                <a:cs typeface="Arial Narrow"/>
              </a:rPr>
              <a:t> of the Department of Life Sciences and Biotechnology at the University of Ferrara, Ferrara, Italy have demonstrated the </a:t>
            </a:r>
            <a:r>
              <a:rPr lang="en-US" sz="1400" dirty="0" err="1" smtClean="0">
                <a:latin typeface="Arial Narrow"/>
                <a:cs typeface="Arial Narrow"/>
              </a:rPr>
              <a:t>optimised</a:t>
            </a:r>
            <a:r>
              <a:rPr lang="en-US" sz="1400" dirty="0" smtClean="0">
                <a:latin typeface="Arial Narrow"/>
                <a:cs typeface="Arial Narrow"/>
              </a:rPr>
              <a:t> production of xylitol from xylose using a Hyper-</a:t>
            </a:r>
            <a:r>
              <a:rPr lang="en-US" sz="1400" dirty="0" err="1" smtClean="0">
                <a:latin typeface="Arial Narrow"/>
                <a:cs typeface="Arial Narrow"/>
              </a:rPr>
              <a:t>cidophilic</a:t>
            </a:r>
            <a:r>
              <a:rPr lang="en-US" sz="1400" dirty="0" smtClean="0">
                <a:latin typeface="Arial Narrow"/>
                <a:cs typeface="Arial Narrow"/>
              </a:rPr>
              <a:t> Candida </a:t>
            </a:r>
            <a:r>
              <a:rPr lang="en-US" sz="1400" dirty="0" err="1" smtClean="0">
                <a:latin typeface="Arial Narrow"/>
                <a:cs typeface="Arial Narrow"/>
              </a:rPr>
              <a:t>tropicalis</a:t>
            </a:r>
            <a:r>
              <a:rPr lang="en-US" sz="1400" dirty="0" smtClean="0">
                <a:latin typeface="Arial Narrow"/>
                <a:cs typeface="Arial Narrow"/>
              </a:rPr>
              <a:t>.</a:t>
            </a:r>
          </a:p>
          <a:p>
            <a:pPr>
              <a:spcAft>
                <a:spcPts val="600"/>
              </a:spcAft>
            </a:pPr>
            <a:r>
              <a:rPr lang="en-US" sz="1400" dirty="0" smtClean="0">
                <a:latin typeface="Arial Narrow"/>
                <a:cs typeface="Arial Narrow"/>
              </a:rPr>
              <a:t>The yeast </a:t>
            </a:r>
            <a:r>
              <a:rPr lang="en-US" sz="1400" i="1" dirty="0" smtClean="0">
                <a:latin typeface="Arial Narrow"/>
                <a:cs typeface="Arial Narrow"/>
              </a:rPr>
              <a:t>Candida </a:t>
            </a:r>
            <a:r>
              <a:rPr lang="en-US" sz="1400" i="1" dirty="0" err="1" smtClean="0">
                <a:latin typeface="Arial Narrow"/>
                <a:cs typeface="Arial Narrow"/>
              </a:rPr>
              <a:t>tropicalis</a:t>
            </a:r>
            <a:r>
              <a:rPr lang="en-US" sz="1400" i="1" dirty="0" smtClean="0">
                <a:latin typeface="Arial Narrow"/>
                <a:cs typeface="Arial Narrow"/>
              </a:rPr>
              <a:t> </a:t>
            </a:r>
            <a:r>
              <a:rPr lang="en-US" sz="1400" dirty="0" smtClean="0">
                <a:latin typeface="Arial Narrow"/>
                <a:cs typeface="Arial Narrow"/>
              </a:rPr>
              <a:t>produces xylitol, a natural, low-calorie sweetener, by fermentation of xylose.  In order to increase xylitol production rate during the submerged fermentation process, some parameters substrate (xylose) concentration, pH, aeration rate, temperature and fermentation strategy have been optimized.  The maximum xylitol yield was 83.66% on consumed xylose in micro-</a:t>
            </a:r>
            <a:r>
              <a:rPr lang="en-US" sz="1400" dirty="0" err="1" smtClean="0">
                <a:latin typeface="Arial Narrow"/>
                <a:cs typeface="Arial Narrow"/>
              </a:rPr>
              <a:t>aerophilic</a:t>
            </a:r>
            <a:r>
              <a:rPr lang="en-US" sz="1400" dirty="0" smtClean="0">
                <a:latin typeface="Arial Narrow"/>
                <a:cs typeface="Arial Narrow"/>
              </a:rPr>
              <a:t> conditions.  The hyper-acidophilic </a:t>
            </a:r>
            <a:r>
              <a:rPr lang="en-US" sz="1400" dirty="0" err="1" smtClean="0">
                <a:latin typeface="Arial Narrow"/>
                <a:cs typeface="Arial Narrow"/>
              </a:rPr>
              <a:t>behaviour</a:t>
            </a:r>
            <a:r>
              <a:rPr lang="en-US" sz="1400" dirty="0" smtClean="0">
                <a:latin typeface="Arial Narrow"/>
                <a:cs typeface="Arial Narrow"/>
              </a:rPr>
              <a:t> of </a:t>
            </a:r>
            <a:r>
              <a:rPr lang="en-US" sz="1400" i="1" dirty="0" smtClean="0">
                <a:latin typeface="Arial Narrow"/>
                <a:cs typeface="Arial Narrow"/>
              </a:rPr>
              <a:t>C. </a:t>
            </a:r>
            <a:r>
              <a:rPr lang="en-US" sz="1400" i="1" dirty="0" err="1" smtClean="0">
                <a:latin typeface="Arial Narrow"/>
                <a:cs typeface="Arial Narrow"/>
              </a:rPr>
              <a:t>tropicalis</a:t>
            </a:r>
            <a:r>
              <a:rPr lang="en-US" sz="1400" i="1" dirty="0" smtClean="0">
                <a:latin typeface="Arial Narrow"/>
                <a:cs typeface="Arial Narrow"/>
              </a:rPr>
              <a:t> </a:t>
            </a:r>
            <a:r>
              <a:rPr lang="en-US" sz="1400" dirty="0" smtClean="0">
                <a:latin typeface="Arial Narrow"/>
                <a:cs typeface="Arial Narrow"/>
              </a:rPr>
              <a:t>makes this strain particularly promising for industrial application, due to the possibility to work in non-sterile conditions.</a:t>
            </a:r>
            <a:endParaRPr lang="en-US" sz="1400" dirty="0">
              <a:latin typeface="Arial Narrow"/>
              <a:cs typeface="Arial Narrow"/>
            </a:endParaRPr>
          </a:p>
        </p:txBody>
      </p:sp>
    </p:spTree>
    <p:extLst>
      <p:ext uri="{BB962C8B-B14F-4D97-AF65-F5344CB8AC3E}">
        <p14:creationId xmlns:p14="http://schemas.microsoft.com/office/powerpoint/2010/main" val="328133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666" y="619609"/>
            <a:ext cx="6071905" cy="369332"/>
          </a:xfrm>
          <a:prstGeom prst="rect">
            <a:avLst/>
          </a:prstGeom>
          <a:noFill/>
        </p:spPr>
        <p:txBody>
          <a:bodyPr wrap="square" rtlCol="0">
            <a:spAutoFit/>
          </a:bodyPr>
          <a:lstStyle/>
          <a:p>
            <a:endParaRPr lang="en-US" dirty="0"/>
          </a:p>
        </p:txBody>
      </p:sp>
      <p:sp>
        <p:nvSpPr>
          <p:cNvPr id="5" name="TextBox 4"/>
          <p:cNvSpPr txBox="1"/>
          <p:nvPr/>
        </p:nvSpPr>
        <p:spPr>
          <a:xfrm>
            <a:off x="445232" y="619609"/>
            <a:ext cx="6071905" cy="3924152"/>
          </a:xfrm>
          <a:prstGeom prst="rect">
            <a:avLst/>
          </a:prstGeom>
          <a:noFill/>
        </p:spPr>
        <p:txBody>
          <a:bodyPr wrap="square" rtlCol="0">
            <a:spAutoFit/>
          </a:bodyPr>
          <a:lstStyle/>
          <a:p>
            <a:pPr>
              <a:spcAft>
                <a:spcPts val="600"/>
              </a:spcAft>
            </a:pPr>
            <a:r>
              <a:rPr lang="en-US" b="1" dirty="0" smtClean="0">
                <a:latin typeface="Arial Narrow"/>
                <a:cs typeface="Arial Narrow"/>
              </a:rPr>
              <a:t>Xylitol production by Saccharomyces </a:t>
            </a:r>
            <a:r>
              <a:rPr lang="en-US" b="1" dirty="0" err="1" smtClean="0">
                <a:latin typeface="Arial Narrow"/>
                <a:cs typeface="Arial Narrow"/>
              </a:rPr>
              <a:t>cerevisiae</a:t>
            </a:r>
            <a:r>
              <a:rPr lang="en-US" b="1" dirty="0" smtClean="0">
                <a:latin typeface="Arial Narrow"/>
                <a:cs typeface="Arial Narrow"/>
              </a:rPr>
              <a:t> overexpressing different xylose </a:t>
            </a:r>
            <a:r>
              <a:rPr lang="en-US" b="1" dirty="0" err="1" smtClean="0">
                <a:latin typeface="Arial Narrow"/>
                <a:cs typeface="Arial Narrow"/>
              </a:rPr>
              <a:t>reductases</a:t>
            </a:r>
            <a:r>
              <a:rPr lang="en-US" b="1" dirty="0" smtClean="0">
                <a:latin typeface="Arial Narrow"/>
                <a:cs typeface="Arial Narrow"/>
              </a:rPr>
              <a:t> using non-detoxified </a:t>
            </a:r>
            <a:r>
              <a:rPr lang="en-US" b="1" dirty="0" err="1" smtClean="0">
                <a:latin typeface="Arial Narrow"/>
                <a:cs typeface="Arial Narrow"/>
              </a:rPr>
              <a:t>hemicellulosic</a:t>
            </a:r>
            <a:r>
              <a:rPr lang="en-US" b="1" dirty="0" smtClean="0">
                <a:latin typeface="Arial Narrow"/>
                <a:cs typeface="Arial Narrow"/>
              </a:rPr>
              <a:t> </a:t>
            </a:r>
            <a:r>
              <a:rPr lang="en-US" b="1" dirty="0" err="1" smtClean="0">
                <a:latin typeface="Arial Narrow"/>
                <a:cs typeface="Arial Narrow"/>
              </a:rPr>
              <a:t>hydrolysate</a:t>
            </a:r>
            <a:r>
              <a:rPr lang="en-US" b="1" dirty="0" smtClean="0">
                <a:latin typeface="Arial Narrow"/>
                <a:cs typeface="Arial Narrow"/>
              </a:rPr>
              <a:t> of corncob</a:t>
            </a:r>
          </a:p>
          <a:p>
            <a:pPr>
              <a:spcAft>
                <a:spcPts val="600"/>
              </a:spcAft>
            </a:pPr>
            <a:r>
              <a:rPr lang="en-US" i="1" dirty="0" smtClean="0">
                <a:latin typeface="Arial Narrow"/>
                <a:cs typeface="Arial Narrow"/>
              </a:rPr>
              <a:t>Abstract</a:t>
            </a:r>
          </a:p>
          <a:p>
            <a:pPr>
              <a:spcAft>
                <a:spcPts val="600"/>
              </a:spcAft>
            </a:pPr>
            <a:r>
              <a:rPr lang="en-US" dirty="0" smtClean="0">
                <a:latin typeface="Arial Narrow"/>
                <a:cs typeface="Arial Narrow"/>
              </a:rPr>
              <a:t>Xylitol production was compared in fed batch fermentation by </a:t>
            </a:r>
            <a:r>
              <a:rPr lang="en-US" sz="1600" cap="small" dirty="0" smtClean="0">
                <a:latin typeface="Arial Narrow"/>
                <a:cs typeface="Arial Narrow"/>
              </a:rPr>
              <a:t>Saccharomyces </a:t>
            </a:r>
            <a:r>
              <a:rPr lang="en-US" sz="1600" cap="small" dirty="0" err="1" smtClean="0">
                <a:latin typeface="Arial Narrow"/>
                <a:cs typeface="Arial Narrow"/>
              </a:rPr>
              <a:t>cerevisiae</a:t>
            </a:r>
            <a:r>
              <a:rPr lang="en-US" dirty="0" smtClean="0">
                <a:latin typeface="Arial Narrow"/>
                <a:cs typeface="Arial Narrow"/>
              </a:rPr>
              <a:t> strains overexpressing xylose </a:t>
            </a:r>
            <a:r>
              <a:rPr lang="en-US" dirty="0" err="1" smtClean="0">
                <a:latin typeface="Arial Narrow"/>
                <a:cs typeface="Arial Narrow"/>
              </a:rPr>
              <a:t>reductase</a:t>
            </a:r>
            <a:r>
              <a:rPr lang="en-US" dirty="0" smtClean="0">
                <a:latin typeface="Arial Narrow"/>
                <a:cs typeface="Arial Narrow"/>
              </a:rPr>
              <a:t> (XR) genes from </a:t>
            </a:r>
            <a:r>
              <a:rPr lang="en-US" sz="1600" cap="small" dirty="0" smtClean="0">
                <a:latin typeface="Arial Narrow"/>
                <a:cs typeface="Arial Narrow"/>
              </a:rPr>
              <a:t>Candida </a:t>
            </a:r>
            <a:r>
              <a:rPr lang="en-US" sz="1600" cap="small" dirty="0" err="1" smtClean="0">
                <a:latin typeface="Arial Narrow"/>
                <a:cs typeface="Arial Narrow"/>
              </a:rPr>
              <a:t>tropicalis</a:t>
            </a:r>
            <a:r>
              <a:rPr lang="en-US" sz="1600" cap="small" dirty="0" smtClean="0">
                <a:latin typeface="Arial Narrow"/>
                <a:cs typeface="Arial Narrow"/>
              </a:rPr>
              <a:t>, </a:t>
            </a:r>
            <a:r>
              <a:rPr lang="en-US" sz="1600" cap="small" dirty="0" err="1" smtClean="0">
                <a:latin typeface="Arial Narrow"/>
                <a:cs typeface="Arial Narrow"/>
              </a:rPr>
              <a:t>Pichia</a:t>
            </a:r>
            <a:r>
              <a:rPr lang="en-US" sz="1600" cap="small" dirty="0" smtClean="0">
                <a:latin typeface="Arial Narrow"/>
                <a:cs typeface="Arial Narrow"/>
              </a:rPr>
              <a:t> </a:t>
            </a:r>
            <a:r>
              <a:rPr lang="en-US" sz="1600" cap="small" dirty="0" err="1" smtClean="0">
                <a:latin typeface="Arial Narrow"/>
                <a:cs typeface="Arial Narrow"/>
              </a:rPr>
              <a:t>stipitis</a:t>
            </a:r>
            <a:r>
              <a:rPr lang="en-US" sz="1600" cap="small" dirty="0" smtClean="0">
                <a:latin typeface="Arial Narrow"/>
                <a:cs typeface="Arial Narrow"/>
              </a:rPr>
              <a:t>, </a:t>
            </a:r>
            <a:r>
              <a:rPr lang="en-US" sz="1600" cap="small" dirty="0" err="1" smtClean="0">
                <a:latin typeface="Arial Narrow"/>
                <a:cs typeface="Arial Narrow"/>
              </a:rPr>
              <a:t>Neurospora</a:t>
            </a:r>
            <a:r>
              <a:rPr lang="en-US" sz="1600" cap="small" dirty="0" smtClean="0">
                <a:latin typeface="Arial Narrow"/>
                <a:cs typeface="Arial Narrow"/>
              </a:rPr>
              <a:t> </a:t>
            </a:r>
            <a:r>
              <a:rPr lang="en-US" sz="1600" cap="small" dirty="0" err="1" smtClean="0">
                <a:latin typeface="Arial Narrow"/>
                <a:cs typeface="Arial Narrow"/>
              </a:rPr>
              <a:t>crassa</a:t>
            </a:r>
            <a:r>
              <a:rPr lang="en-US" dirty="0" smtClean="0">
                <a:latin typeface="Arial Narrow"/>
                <a:cs typeface="Arial Narrow"/>
              </a:rPr>
              <a:t>, and an endogenous gene GRE3.  The gene encoding a xylose specific transporter (SUT1) from </a:t>
            </a:r>
            <a:r>
              <a:rPr lang="en-US" sz="1600" cap="small" dirty="0" smtClean="0">
                <a:latin typeface="Arial Narrow"/>
                <a:cs typeface="Arial Narrow"/>
              </a:rPr>
              <a:t>P. </a:t>
            </a:r>
            <a:r>
              <a:rPr lang="en-US" sz="1600" cap="small" dirty="0" err="1" smtClean="0">
                <a:latin typeface="Arial Narrow"/>
                <a:cs typeface="Arial Narrow"/>
              </a:rPr>
              <a:t>stipitis</a:t>
            </a:r>
            <a:r>
              <a:rPr lang="en-US" sz="1600" cap="small" dirty="0" smtClean="0">
                <a:latin typeface="Arial Narrow"/>
                <a:cs typeface="Arial Narrow"/>
              </a:rPr>
              <a:t> </a:t>
            </a:r>
            <a:r>
              <a:rPr lang="en-US" dirty="0" smtClean="0">
                <a:latin typeface="Arial Narrow"/>
                <a:cs typeface="Arial Narrow"/>
              </a:rPr>
              <a:t>was cloned to improve xylose transport and fed batch fermentation was used with glucose as a </a:t>
            </a:r>
            <a:r>
              <a:rPr lang="en-US" dirty="0" err="1" smtClean="0">
                <a:latin typeface="Arial Narrow"/>
                <a:cs typeface="Arial Narrow"/>
              </a:rPr>
              <a:t>cosubstrate</a:t>
            </a:r>
            <a:r>
              <a:rPr lang="en-US" dirty="0" smtClean="0">
                <a:latin typeface="Arial Narrow"/>
                <a:cs typeface="Arial Narrow"/>
              </a:rPr>
              <a:t> to regenerate NADPH.  Xylitol yield was near theoretical for all the strains in fed batch fermentation.</a:t>
            </a:r>
          </a:p>
          <a:p>
            <a:pPr>
              <a:spcAft>
                <a:spcPts val="600"/>
              </a:spcAft>
            </a:pPr>
            <a:endParaRPr lang="en-US" dirty="0">
              <a:latin typeface="Arial Narrow"/>
              <a:cs typeface="Arial Narrow"/>
            </a:endParaRPr>
          </a:p>
        </p:txBody>
      </p:sp>
    </p:spTree>
    <p:extLst>
      <p:ext uri="{BB962C8B-B14F-4D97-AF65-F5344CB8AC3E}">
        <p14:creationId xmlns:p14="http://schemas.microsoft.com/office/powerpoint/2010/main" val="3330069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2512</TotalTime>
  <Words>254</Words>
  <Application>Microsoft Macintosh PowerPoint</Application>
  <PresentationFormat>A4 Paper (210x297 mm)</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LFTR Energy (IOM)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R. Langworth</dc:creator>
  <cp:lastModifiedBy>George R. Langworth</cp:lastModifiedBy>
  <cp:revision>2</cp:revision>
  <dcterms:created xsi:type="dcterms:W3CDTF">2019-05-01T01:28:00Z</dcterms:created>
  <dcterms:modified xsi:type="dcterms:W3CDTF">2019-05-02T19:20:26Z</dcterms:modified>
</cp:coreProperties>
</file>